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rts/chart1.xml" ContentType="application/vnd.openxmlformats-officedocument.drawingml.chart+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6"/>
  </p:notesMasterIdLst>
  <p:sldIdLst>
    <p:sldId id="256" r:id="rId2"/>
    <p:sldId id="424" r:id="rId3"/>
    <p:sldId id="473" r:id="rId4"/>
    <p:sldId id="468" r:id="rId5"/>
    <p:sldId id="463" r:id="rId6"/>
    <p:sldId id="466" r:id="rId7"/>
    <p:sldId id="471" r:id="rId8"/>
    <p:sldId id="470" r:id="rId9"/>
    <p:sldId id="465" r:id="rId10"/>
    <p:sldId id="431" r:id="rId11"/>
    <p:sldId id="458" r:id="rId12"/>
    <p:sldId id="459" r:id="rId13"/>
    <p:sldId id="475" r:id="rId14"/>
    <p:sldId id="258" r:id="rId15"/>
    <p:sldId id="259" r:id="rId16"/>
    <p:sldId id="260" r:id="rId17"/>
    <p:sldId id="266" r:id="rId18"/>
    <p:sldId id="261" r:id="rId19"/>
    <p:sldId id="262" r:id="rId20"/>
    <p:sldId id="428" r:id="rId21"/>
    <p:sldId id="267" r:id="rId22"/>
    <p:sldId id="313" r:id="rId23"/>
    <p:sldId id="271" r:id="rId24"/>
    <p:sldId id="268" r:id="rId25"/>
    <p:sldId id="330" r:id="rId26"/>
    <p:sldId id="331" r:id="rId27"/>
    <p:sldId id="272" r:id="rId28"/>
    <p:sldId id="335" r:id="rId29"/>
    <p:sldId id="274" r:id="rId30"/>
    <p:sldId id="332" r:id="rId31"/>
    <p:sldId id="423" r:id="rId32"/>
    <p:sldId id="273" r:id="rId33"/>
    <p:sldId id="375" r:id="rId34"/>
    <p:sldId id="278" r:id="rId35"/>
    <p:sldId id="376" r:id="rId36"/>
    <p:sldId id="426" r:id="rId37"/>
    <p:sldId id="280" r:id="rId38"/>
    <p:sldId id="377" r:id="rId39"/>
    <p:sldId id="379" r:id="rId40"/>
    <p:sldId id="380" r:id="rId41"/>
    <p:sldId id="381" r:id="rId42"/>
    <p:sldId id="382" r:id="rId43"/>
    <p:sldId id="383" r:id="rId44"/>
    <p:sldId id="385" r:id="rId45"/>
    <p:sldId id="386" r:id="rId46"/>
    <p:sldId id="387" r:id="rId47"/>
    <p:sldId id="388" r:id="rId48"/>
    <p:sldId id="389" r:id="rId49"/>
    <p:sldId id="390" r:id="rId50"/>
    <p:sldId id="391" r:id="rId51"/>
    <p:sldId id="392" r:id="rId52"/>
    <p:sldId id="393" r:id="rId53"/>
    <p:sldId id="394" r:id="rId54"/>
    <p:sldId id="395" r:id="rId55"/>
    <p:sldId id="396" r:id="rId56"/>
    <p:sldId id="397" r:id="rId57"/>
    <p:sldId id="398" r:id="rId58"/>
    <p:sldId id="399" r:id="rId59"/>
    <p:sldId id="400" r:id="rId60"/>
    <p:sldId id="401" r:id="rId61"/>
    <p:sldId id="402" r:id="rId62"/>
    <p:sldId id="403" r:id="rId63"/>
    <p:sldId id="404" r:id="rId64"/>
    <p:sldId id="405" r:id="rId65"/>
    <p:sldId id="406" r:id="rId66"/>
    <p:sldId id="407" r:id="rId67"/>
    <p:sldId id="408" r:id="rId68"/>
    <p:sldId id="409" r:id="rId69"/>
    <p:sldId id="410" r:id="rId70"/>
    <p:sldId id="411" r:id="rId71"/>
    <p:sldId id="311" r:id="rId72"/>
    <p:sldId id="418" r:id="rId73"/>
    <p:sldId id="429" r:id="rId74"/>
    <p:sldId id="419" r:id="rId75"/>
    <p:sldId id="413" r:id="rId76"/>
    <p:sldId id="467" r:id="rId77"/>
    <p:sldId id="416" r:id="rId78"/>
    <p:sldId id="417" r:id="rId79"/>
    <p:sldId id="420" r:id="rId80"/>
    <p:sldId id="432" r:id="rId81"/>
    <p:sldId id="433" r:id="rId82"/>
    <p:sldId id="434" r:id="rId83"/>
    <p:sldId id="435" r:id="rId84"/>
    <p:sldId id="447" r:id="rId85"/>
    <p:sldId id="448" r:id="rId86"/>
    <p:sldId id="436" r:id="rId87"/>
    <p:sldId id="462" r:id="rId88"/>
    <p:sldId id="474" r:id="rId89"/>
    <p:sldId id="472" r:id="rId90"/>
    <p:sldId id="460" r:id="rId91"/>
    <p:sldId id="437" r:id="rId92"/>
    <p:sldId id="438" r:id="rId93"/>
    <p:sldId id="439" r:id="rId94"/>
    <p:sldId id="440" r:id="rId95"/>
    <p:sldId id="441" r:id="rId96"/>
    <p:sldId id="442" r:id="rId97"/>
    <p:sldId id="443" r:id="rId98"/>
    <p:sldId id="444" r:id="rId99"/>
    <p:sldId id="445" r:id="rId100"/>
    <p:sldId id="461" r:id="rId101"/>
    <p:sldId id="449" r:id="rId102"/>
    <p:sldId id="450" r:id="rId103"/>
    <p:sldId id="446" r:id="rId104"/>
    <p:sldId id="454" r:id="rId10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8596600D-F866-CE45-95E8-F856955A283C}">
          <p14:sldIdLst>
            <p14:sldId id="256"/>
          </p14:sldIdLst>
        </p14:section>
        <p14:section name="Workshop Overview" id="{DBD9846F-7D80-414D-B335-60CD602E4273}">
          <p14:sldIdLst>
            <p14:sldId id="424"/>
            <p14:sldId id="473"/>
          </p14:sldIdLst>
        </p14:section>
        <p14:section name="RNA-Seq generation" id="{01C9B4F4-E0CD-AB4A-95E6-EC422ED6907C}">
          <p14:sldIdLst>
            <p14:sldId id="468"/>
            <p14:sldId id="463"/>
            <p14:sldId id="466"/>
            <p14:sldId id="471"/>
            <p14:sldId id="470"/>
            <p14:sldId id="465"/>
            <p14:sldId id="431"/>
            <p14:sldId id="458"/>
            <p14:sldId id="459"/>
          </p14:sldIdLst>
        </p14:section>
        <p14:section name="Transcript Reconstruction from RNA-Seq" id="{5DBB0234-9839-6440-9ACA-3189ECA0E274}">
          <p14:sldIdLst>
            <p14:sldId id="475"/>
            <p14:sldId id="258"/>
            <p14:sldId id="259"/>
            <p14:sldId id="260"/>
            <p14:sldId id="266"/>
            <p14:sldId id="261"/>
            <p14:sldId id="262"/>
            <p14:sldId id="428"/>
          </p14:sldIdLst>
        </p14:section>
        <p14:section name="Tuxedo for transcript reconstruction" id="{BF5757DF-FBE5-4348-852C-BA51F2314412}">
          <p14:sldIdLst>
            <p14:sldId id="267"/>
            <p14:sldId id="313"/>
            <p14:sldId id="271"/>
            <p14:sldId id="268"/>
            <p14:sldId id="330"/>
            <p14:sldId id="331"/>
            <p14:sldId id="272"/>
          </p14:sldIdLst>
        </p14:section>
        <p14:section name="Visualization Options" id="{DE304165-EA13-1C4B-B22D-D13B7D2E0672}">
          <p14:sldIdLst>
            <p14:sldId id="335"/>
            <p14:sldId id="274"/>
            <p14:sldId id="332"/>
            <p14:sldId id="423"/>
          </p14:sldIdLst>
        </p14:section>
        <p14:section name="Cufflinks" id="{2BEF4E64-2685-6A43-91C2-BDBBBDA64734}">
          <p14:sldIdLst>
            <p14:sldId id="273"/>
            <p14:sldId id="375"/>
            <p14:sldId id="278"/>
            <p14:sldId id="376"/>
          </p14:sldIdLst>
        </p14:section>
        <p14:section name="Tuxedo &amp; IGV demo" id="{4CD47AC9-91F7-BF42-B83E-F9A5779479AD}">
          <p14:sldIdLst>
            <p14:sldId id="426"/>
          </p14:sldIdLst>
        </p14:section>
        <p14:section name="de novo reconstruction" id="{1DC2AB2B-D12F-274D-9BE5-3752FCB7A125}">
          <p14:sldIdLst>
            <p14:sldId id="280"/>
            <p14:sldId id="377"/>
            <p14:sldId id="379"/>
            <p14:sldId id="380"/>
            <p14:sldId id="381"/>
          </p14:sldIdLst>
        </p14:section>
        <p14:section name="Trinity" id="{AEC61EEC-DF29-6A43-A816-F44E6A8027E2}">
          <p14:sldIdLst>
            <p14:sldId id="382"/>
            <p14:sldId id="383"/>
            <p14:sldId id="385"/>
            <p14:sldId id="386"/>
            <p14:sldId id="387"/>
            <p14:sldId id="388"/>
            <p14:sldId id="389"/>
            <p14:sldId id="390"/>
            <p14:sldId id="391"/>
            <p14:sldId id="392"/>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311"/>
            <p14:sldId id="418"/>
          </p14:sldIdLst>
        </p14:section>
        <p14:section name="Demo Trinity" id="{9965C48D-BFA3-B447-8DF3-1B33BFAED4F6}">
          <p14:sldIdLst>
            <p14:sldId id="429"/>
          </p14:sldIdLst>
        </p14:section>
        <p14:section name="Sensitivity Comparison" id="{6FF0400A-DA14-2749-87A0-BC9D586CA098}">
          <p14:sldIdLst>
            <p14:sldId id="419"/>
          </p14:sldIdLst>
        </p14:section>
        <p14:section name="Strand-specific RNA-Seq" id="{305FEBAB-99EA-8549-9166-9A61D4648B80}">
          <p14:sldIdLst>
            <p14:sldId id="413"/>
            <p14:sldId id="467"/>
            <p14:sldId id="416"/>
            <p14:sldId id="417"/>
          </p14:sldIdLst>
        </p14:section>
        <p14:section name="Summarize Reconstruction" id="{06D88DE8-CD47-784B-9C9B-6CDA3B2C339B}">
          <p14:sldIdLst>
            <p14:sldId id="420"/>
          </p14:sldIdLst>
        </p14:section>
        <p14:section name="Quantitation" id="{270C9F00-3112-6847-A762-DAB0D3032FF4}">
          <p14:sldIdLst>
            <p14:sldId id="432"/>
            <p14:sldId id="433"/>
            <p14:sldId id="434"/>
            <p14:sldId id="435"/>
          </p14:sldIdLst>
        </p14:section>
        <p14:section name="Mapping Uncertainty and EM" id="{C055CC5F-7FBB-4D4B-9019-E10A8D999168}">
          <p14:sldIdLst>
            <p14:sldId id="447"/>
            <p14:sldId id="448"/>
          </p14:sldIdLst>
        </p14:section>
        <p14:section name="DE analysis" id="{3434FA1E-6732-1B4C-85FE-33D96DB9FCC9}">
          <p14:sldIdLst>
            <p14:sldId id="436"/>
            <p14:sldId id="462"/>
            <p14:sldId id="474"/>
            <p14:sldId id="472"/>
            <p14:sldId id="460"/>
            <p14:sldId id="437"/>
            <p14:sldId id="438"/>
            <p14:sldId id="439"/>
            <p14:sldId id="440"/>
            <p14:sldId id="441"/>
            <p14:sldId id="442"/>
            <p14:sldId id="443"/>
            <p14:sldId id="444"/>
            <p14:sldId id="445"/>
          </p14:sldIdLst>
        </p14:section>
        <p14:section name="Analysis Frameworks" id="{EFA30600-8EA3-E541-AE8F-D02751C43494}">
          <p14:sldIdLst>
            <p14:sldId id="461"/>
            <p14:sldId id="449"/>
            <p14:sldId id="450"/>
          </p14:sldIdLst>
        </p14:section>
        <p14:section name="Final Summary" id="{BAA1D3C1-550B-5240-88EA-045006301613}">
          <p14:sldIdLst>
            <p14:sldId id="446"/>
            <p14:sldId id="45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619942"/>
    <a:srgbClr val="F69F2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221" autoAdjust="0"/>
  </p:normalViewPr>
  <p:slideViewPr>
    <p:cSldViewPr snapToGrid="0" snapToObjects="1">
      <p:cViewPr varScale="1">
        <p:scale>
          <a:sx n="87" d="100"/>
          <a:sy n="87" d="100"/>
        </p:scale>
        <p:origin x="-960" y="-104"/>
      </p:cViewPr>
      <p:guideLst>
        <p:guide orient="horz" pos="2160"/>
        <p:guide pos="2880"/>
      </p:guideLst>
    </p:cSldViewPr>
  </p:slideViewPr>
  <p:notesTextViewPr>
    <p:cViewPr>
      <p:scale>
        <a:sx n="100" d="100"/>
        <a:sy n="100" d="100"/>
      </p:scale>
      <p:origin x="0" y="0"/>
    </p:cViewPr>
  </p:notesTextViewPr>
  <p:sorterViewPr>
    <p:cViewPr>
      <p:scale>
        <a:sx n="167" d="100"/>
        <a:sy n="167" d="100"/>
      </p:scale>
      <p:origin x="0" y="824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notesMaster" Target="notesMasters/notesMaster1.xml"/><Relationship Id="rId107"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presProps" Target="presProps.xml"/><Relationship Id="rId109"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theme" Target="theme/theme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bhaas:Dropbox:TrinPasaPaper:data:TrinPasaDat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lineMarker"/>
        <c:varyColors val="0"/>
        <c:ser>
          <c:idx val="0"/>
          <c:order val="0"/>
          <c:tx>
            <c:strRef>
              <c:f>mouse!$J$20</c:f>
              <c:strCache>
                <c:ptCount val="1"/>
                <c:pt idx="0">
                  <c:v>Cufflinks/Gsnap</c:v>
                </c:pt>
              </c:strCache>
            </c:strRef>
          </c:tx>
          <c:xVal>
            <c:numRef>
              <c:f>mouse!$K$19:$O$19</c:f>
              <c:numCache>
                <c:formatCode>General</c:formatCode>
                <c:ptCount val="5"/>
                <c:pt idx="0">
                  <c:v>5.0</c:v>
                </c:pt>
                <c:pt idx="1">
                  <c:v>10.0</c:v>
                </c:pt>
                <c:pt idx="2">
                  <c:v>25.0</c:v>
                </c:pt>
                <c:pt idx="3">
                  <c:v>35.0</c:v>
                </c:pt>
                <c:pt idx="4">
                  <c:v>50.0</c:v>
                </c:pt>
              </c:numCache>
            </c:numRef>
          </c:xVal>
          <c:yVal>
            <c:numRef>
              <c:f>mouse!$K$20:$O$20</c:f>
              <c:numCache>
                <c:formatCode>General</c:formatCode>
                <c:ptCount val="5"/>
                <c:pt idx="0">
                  <c:v>5647.0</c:v>
                </c:pt>
                <c:pt idx="1">
                  <c:v>6795.0</c:v>
                </c:pt>
                <c:pt idx="2">
                  <c:v>7835.0</c:v>
                </c:pt>
                <c:pt idx="3">
                  <c:v>8081.0</c:v>
                </c:pt>
                <c:pt idx="4">
                  <c:v>8241.0</c:v>
                </c:pt>
              </c:numCache>
            </c:numRef>
          </c:yVal>
          <c:smooth val="0"/>
        </c:ser>
        <c:ser>
          <c:idx val="1"/>
          <c:order val="1"/>
          <c:tx>
            <c:v>Trinity</c:v>
          </c:tx>
          <c:xVal>
            <c:numRef>
              <c:f>mouse!$K$19:$O$19</c:f>
              <c:numCache>
                <c:formatCode>General</c:formatCode>
                <c:ptCount val="5"/>
                <c:pt idx="0">
                  <c:v>5.0</c:v>
                </c:pt>
                <c:pt idx="1">
                  <c:v>10.0</c:v>
                </c:pt>
                <c:pt idx="2">
                  <c:v>25.0</c:v>
                </c:pt>
                <c:pt idx="3">
                  <c:v>35.0</c:v>
                </c:pt>
                <c:pt idx="4">
                  <c:v>50.0</c:v>
                </c:pt>
              </c:numCache>
            </c:numRef>
          </c:xVal>
          <c:yVal>
            <c:numRef>
              <c:f>mouse!$K$27:$O$27</c:f>
              <c:numCache>
                <c:formatCode>General</c:formatCode>
                <c:ptCount val="5"/>
                <c:pt idx="0">
                  <c:v>3509.0</c:v>
                </c:pt>
                <c:pt idx="1">
                  <c:v>4971.0</c:v>
                </c:pt>
                <c:pt idx="2">
                  <c:v>6742.0</c:v>
                </c:pt>
                <c:pt idx="3">
                  <c:v>7302.0</c:v>
                </c:pt>
                <c:pt idx="4">
                  <c:v>7862.0</c:v>
                </c:pt>
              </c:numCache>
            </c:numRef>
          </c:yVal>
          <c:smooth val="0"/>
        </c:ser>
        <c:dLbls>
          <c:showLegendKey val="0"/>
          <c:showVal val="0"/>
          <c:showCatName val="0"/>
          <c:showSerName val="0"/>
          <c:showPercent val="0"/>
          <c:showBubbleSize val="0"/>
        </c:dLbls>
        <c:axId val="-2122386232"/>
        <c:axId val="-2122383240"/>
      </c:scatterChart>
      <c:valAx>
        <c:axId val="-2122386232"/>
        <c:scaling>
          <c:orientation val="minMax"/>
        </c:scaling>
        <c:delete val="0"/>
        <c:axPos val="b"/>
        <c:numFmt formatCode="General" sourceLinked="1"/>
        <c:majorTickMark val="out"/>
        <c:minorTickMark val="none"/>
        <c:tickLblPos val="nextTo"/>
        <c:crossAx val="-2122383240"/>
        <c:crosses val="autoZero"/>
        <c:crossBetween val="midCat"/>
      </c:valAx>
      <c:valAx>
        <c:axId val="-2122383240"/>
        <c:scaling>
          <c:orientation val="minMax"/>
        </c:scaling>
        <c:delete val="0"/>
        <c:axPos val="l"/>
        <c:majorGridlines/>
        <c:numFmt formatCode="General" sourceLinked="1"/>
        <c:majorTickMark val="out"/>
        <c:minorTickMark val="none"/>
        <c:tickLblPos val="nextTo"/>
        <c:crossAx val="-2122386232"/>
        <c:crosses val="autoZero"/>
        <c:crossBetween val="midCat"/>
      </c:valAx>
    </c:plotArea>
    <c:legend>
      <c:legendPos val="r"/>
      <c:layout>
        <c:manualLayout>
          <c:xMode val="edge"/>
          <c:yMode val="edge"/>
          <c:x val="0.444218521112401"/>
          <c:y val="0.448561598352255"/>
          <c:w val="0.306910811546145"/>
          <c:h val="0.174584902950697"/>
        </c:manualLayout>
      </c:layout>
      <c:overlay val="0"/>
    </c:legend>
    <c:plotVisOnly val="1"/>
    <c:dispBlanksAs val="gap"/>
    <c:showDLblsOverMax val="0"/>
  </c:chart>
  <c:txPr>
    <a:bodyPr/>
    <a:lstStyle/>
    <a:p>
      <a:pPr>
        <a:defRPr sz="1600" b="1"/>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FEDD75-9772-F642-9CE3-322F4A37C77B}" type="datetimeFigureOut">
              <a:rPr lang="en-US" smtClean="0"/>
              <a:t>10/21/15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5721AC-E243-BC49-81AA-4F9E33E1DB3C}" type="slidenum">
              <a:rPr lang="en-US" smtClean="0"/>
              <a:t>‹#›</a:t>
            </a:fld>
            <a:endParaRPr lang="en-US"/>
          </a:p>
        </p:txBody>
      </p:sp>
    </p:spTree>
    <p:extLst>
      <p:ext uri="{BB962C8B-B14F-4D97-AF65-F5344CB8AC3E}">
        <p14:creationId xmlns:p14="http://schemas.microsoft.com/office/powerpoint/2010/main" val="37062748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Lecture ~ 90 </a:t>
            </a:r>
            <a:r>
              <a:rPr lang="en-US" dirty="0" err="1" smtClean="0"/>
              <a:t>mins</a:t>
            </a:r>
            <a:endParaRPr lang="en-US" dirty="0" smtClean="0"/>
          </a:p>
          <a:p>
            <a:r>
              <a:rPr lang="en-US" dirty="0" smtClean="0"/>
              <a:t>--------------------------</a:t>
            </a:r>
          </a:p>
          <a:p>
            <a:r>
              <a:rPr lang="en-US" dirty="0" smtClean="0"/>
              <a:t>1) Generating RNA-</a:t>
            </a:r>
            <a:r>
              <a:rPr lang="en-US" dirty="0" err="1" smtClean="0"/>
              <a:t>Seq</a:t>
            </a:r>
            <a:r>
              <a:rPr lang="en-US" dirty="0" smtClean="0"/>
              <a:t> data, problems, errors, what biological information is really being captured</a:t>
            </a:r>
          </a:p>
          <a:p>
            <a:r>
              <a:rPr lang="en-US" dirty="0" smtClean="0"/>
              <a:t>Quality filtering of RNA-</a:t>
            </a:r>
            <a:r>
              <a:rPr lang="en-US" dirty="0" err="1" smtClean="0"/>
              <a:t>Seq</a:t>
            </a:r>
            <a:r>
              <a:rPr lang="en-US" dirty="0" smtClean="0"/>
              <a:t> data, removal of PCR duplicates (appropriate for longer fragment RNA-</a:t>
            </a:r>
            <a:r>
              <a:rPr lang="en-US" dirty="0" err="1" smtClean="0"/>
              <a:t>Seq</a:t>
            </a:r>
            <a:r>
              <a:rPr lang="en-US" dirty="0" smtClean="0"/>
              <a:t> data)</a:t>
            </a:r>
          </a:p>
          <a:p>
            <a:endParaRPr lang="en-US" dirty="0" smtClean="0"/>
          </a:p>
          <a:p>
            <a:r>
              <a:rPr lang="en-US" dirty="0" smtClean="0"/>
              <a:t>2) Conceptual differences between de novo transcript-assembly and genome-guided</a:t>
            </a:r>
          </a:p>
          <a:p>
            <a:r>
              <a:rPr lang="en-US" dirty="0" smtClean="0"/>
              <a:t>Include an intro to what transcript assembly means, why we need to do it. What we can learn from it. How it's different from Sanger ESTs (high abundance, but very short reads)</a:t>
            </a:r>
          </a:p>
          <a:p>
            <a:endParaRPr lang="en-US" dirty="0" smtClean="0"/>
          </a:p>
          <a:p>
            <a:r>
              <a:rPr lang="en-US" dirty="0" smtClean="0"/>
              <a:t>3) Transcript Assembly without a reference genome</a:t>
            </a:r>
          </a:p>
          <a:p>
            <a:r>
              <a:rPr lang="en-US" dirty="0" smtClean="0"/>
              <a:t>Read Normalization, approaches, algorithms, recommendations</a:t>
            </a:r>
          </a:p>
          <a:p>
            <a:r>
              <a:rPr lang="en-US" dirty="0" smtClean="0"/>
              <a:t>Trinity, overview, steps in code (inchworm, chrysalis, butterfly), some algorithm details for each of the steps</a:t>
            </a:r>
          </a:p>
          <a:p>
            <a:r>
              <a:rPr lang="en-US" dirty="0" smtClean="0"/>
              <a:t>Trinity command line details, recommended options, hardware considerations, expected runtime, memory.</a:t>
            </a:r>
          </a:p>
          <a:p>
            <a:r>
              <a:rPr lang="en-US" dirty="0" smtClean="0"/>
              <a:t>Analyzing the transcripts (e.g. differential expression: RSEM, </a:t>
            </a:r>
            <a:r>
              <a:rPr lang="en-US" dirty="0" err="1" smtClean="0"/>
              <a:t>DESeq</a:t>
            </a:r>
            <a:r>
              <a:rPr lang="en-US" dirty="0" smtClean="0"/>
              <a:t>, other tools)</a:t>
            </a:r>
          </a:p>
          <a:p>
            <a:endParaRPr lang="en-US" dirty="0" smtClean="0"/>
          </a:p>
          <a:p>
            <a:r>
              <a:rPr lang="en-US" dirty="0" smtClean="0"/>
              <a:t>4) Transcript Assembly with a reference genome</a:t>
            </a:r>
          </a:p>
          <a:p>
            <a:r>
              <a:rPr lang="en-US" dirty="0" smtClean="0"/>
              <a:t>(see http://</a:t>
            </a:r>
            <a:r>
              <a:rPr lang="en-US" dirty="0" err="1" smtClean="0"/>
              <a:t>www.nature.com</a:t>
            </a:r>
            <a:r>
              <a:rPr lang="en-US" dirty="0" smtClean="0"/>
              <a:t>/</a:t>
            </a:r>
            <a:r>
              <a:rPr lang="en-US" dirty="0" err="1" smtClean="0"/>
              <a:t>nprot</a:t>
            </a:r>
            <a:r>
              <a:rPr lang="en-US" dirty="0" smtClean="0"/>
              <a:t>/journal/v7/n3/full/nprot.2012.016.html)</a:t>
            </a:r>
          </a:p>
          <a:p>
            <a:r>
              <a:rPr lang="en-US" dirty="0" smtClean="0"/>
              <a:t>Read pre-processing: filtering </a:t>
            </a:r>
            <a:r>
              <a:rPr lang="en-US" dirty="0" err="1" smtClean="0"/>
              <a:t>etc</a:t>
            </a:r>
            <a:endParaRPr lang="en-US" dirty="0" smtClean="0"/>
          </a:p>
          <a:p>
            <a:r>
              <a:rPr lang="en-US" dirty="0" smtClean="0"/>
              <a:t>Tuxedo (</a:t>
            </a:r>
            <a:r>
              <a:rPr lang="en-US" dirty="0" err="1" smtClean="0"/>
              <a:t>Tophat</a:t>
            </a:r>
            <a:r>
              <a:rPr lang="en-US" dirty="0" smtClean="0"/>
              <a:t>, Cufflinks, </a:t>
            </a:r>
            <a:r>
              <a:rPr lang="en-US" dirty="0" err="1" smtClean="0"/>
              <a:t>Cuffmerge</a:t>
            </a:r>
            <a:r>
              <a:rPr lang="en-US" dirty="0" smtClean="0"/>
              <a:t>, </a:t>
            </a:r>
            <a:r>
              <a:rPr lang="en-US" dirty="0" err="1" smtClean="0"/>
              <a:t>Cuffdiff</a:t>
            </a:r>
            <a:r>
              <a:rPr lang="en-US" dirty="0" smtClean="0"/>
              <a:t>, </a:t>
            </a:r>
            <a:r>
              <a:rPr lang="en-US" dirty="0" err="1" smtClean="0"/>
              <a:t>CummerBund</a:t>
            </a:r>
            <a:r>
              <a:rPr lang="en-US" dirty="0" smtClean="0"/>
              <a:t>) overview, algorithm details (especially bowtie2)</a:t>
            </a:r>
          </a:p>
          <a:p>
            <a:r>
              <a:rPr lang="en-US" dirty="0" smtClean="0"/>
              <a:t>Command line details, recommended options, hardware time and memory considerations.</a:t>
            </a:r>
          </a:p>
          <a:p>
            <a:r>
              <a:rPr lang="en-US" dirty="0" smtClean="0"/>
              <a:t>GFF file format for handling output data, </a:t>
            </a:r>
            <a:r>
              <a:rPr lang="en-US" dirty="0" err="1" smtClean="0"/>
              <a:t>gffread</a:t>
            </a:r>
            <a:r>
              <a:rPr lang="en-US" dirty="0" smtClean="0"/>
              <a:t> utility</a:t>
            </a:r>
          </a:p>
          <a:p>
            <a:endParaRPr lang="en-US" dirty="0" smtClean="0"/>
          </a:p>
          <a:p>
            <a:r>
              <a:rPr lang="en-US" dirty="0" smtClean="0"/>
              <a:t>5) General applications of transcript assemblies</a:t>
            </a:r>
          </a:p>
          <a:p>
            <a:r>
              <a:rPr lang="en-US" dirty="0" smtClean="0"/>
              <a:t>Using the transcripts to annotate genomes</a:t>
            </a:r>
          </a:p>
          <a:p>
            <a:r>
              <a:rPr lang="en-US" dirty="0" smtClean="0"/>
              <a:t>Recap on studying differential gene expression</a:t>
            </a:r>
          </a:p>
          <a:p>
            <a:endParaRPr lang="en-US" dirty="0" smtClean="0"/>
          </a:p>
          <a:p>
            <a:r>
              <a:rPr lang="en-US" dirty="0" smtClean="0"/>
              <a:t>II: Workshop ~ 2-2.5 </a:t>
            </a:r>
            <a:r>
              <a:rPr lang="en-US" dirty="0" err="1" smtClean="0"/>
              <a:t>hrs</a:t>
            </a:r>
            <a:endParaRPr lang="en-US" dirty="0" smtClean="0"/>
          </a:p>
          <a:p>
            <a:r>
              <a:rPr lang="en-US" dirty="0" smtClean="0"/>
              <a:t>---------------------------------</a:t>
            </a:r>
          </a:p>
          <a:p>
            <a:r>
              <a:rPr lang="en-US" dirty="0" smtClean="0"/>
              <a:t>1) With a test dataset limited to a small region of a genome, assemble transcripts with both Trinity and Tuxedo to assemble transcripts from at least two conditions. </a:t>
            </a:r>
          </a:p>
          <a:p>
            <a:r>
              <a:rPr lang="en-US" dirty="0" smtClean="0"/>
              <a:t>2) Look for evidence of differential expression in the transcripts that were just assembled.</a:t>
            </a:r>
          </a:p>
          <a:p>
            <a:r>
              <a:rPr lang="en-US" dirty="0" smtClean="0"/>
              <a:t>3) Consider making plots with e.g. </a:t>
            </a:r>
            <a:r>
              <a:rPr lang="en-US" dirty="0" err="1" smtClean="0"/>
              <a:t>CummerBund</a:t>
            </a:r>
            <a:r>
              <a:rPr lang="en-US" dirty="0" smtClean="0"/>
              <a:t> or R or other tools.</a:t>
            </a:r>
          </a:p>
          <a:p>
            <a:endParaRPr lang="en-US" dirty="0" smtClean="0"/>
          </a:p>
          <a:p>
            <a:endParaRPr lang="en-US" smtClean="0"/>
          </a:p>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a:t>
            </a:fld>
            <a:endParaRPr lang="en-US"/>
          </a:p>
        </p:txBody>
      </p:sp>
    </p:spTree>
    <p:extLst>
      <p:ext uri="{BB962C8B-B14F-4D97-AF65-F5344CB8AC3E}">
        <p14:creationId xmlns:p14="http://schemas.microsoft.com/office/powerpoint/2010/main" val="1150381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Then, the alignments, instead of the original reads, are assembled into transcript structures.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16</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17</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 alternative strategy doesn’t require a reference genome and involves</a:t>
            </a:r>
            <a:r>
              <a:rPr lang="en-US" baseline="0" dirty="0" smtClean="0"/>
              <a:t> assembling the read sequences directly.</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18</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19</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Trinity</a:t>
            </a:r>
            <a:r>
              <a:rPr lang="en-US" baseline="0" dirty="0" smtClean="0"/>
              <a:t> is a software tool that I helped develop, and which we published last year in Nature Biotechnology.</a:t>
            </a:r>
          </a:p>
          <a:p>
            <a:endParaRPr lang="en-US" baseline="0" dirty="0" smtClean="0"/>
          </a:p>
          <a:p>
            <a:r>
              <a:rPr lang="en-US" baseline="0" dirty="0" smtClean="0"/>
              <a:t>In this talk, I’ll describe how Trinity works, and describe some of the applications that we aim to support.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20</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initial step of Tuxedo involving the use of Bowtie and </a:t>
            </a:r>
            <a:r>
              <a:rPr lang="en-US" baseline="0" dirty="0" err="1" smtClean="0"/>
              <a:t>Tophat</a:t>
            </a:r>
            <a:r>
              <a:rPr lang="en-US" baseline="0" dirty="0" smtClean="0"/>
              <a:t> to generate spliced alignments of short reads to the genome  is depicted here.</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23</a:t>
            </a:fld>
            <a:endParaRPr lang="en-US"/>
          </a:p>
        </p:txBody>
      </p:sp>
    </p:spTree>
    <p:extLst>
      <p:ext uri="{BB962C8B-B14F-4D97-AF65-F5344CB8AC3E}">
        <p14:creationId xmlns:p14="http://schemas.microsoft.com/office/powerpoint/2010/main" val="37862009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36</a:t>
            </a:fld>
            <a:endParaRPr lang="en-US"/>
          </a:p>
        </p:txBody>
      </p:sp>
    </p:spTree>
    <p:extLst>
      <p:ext uri="{BB962C8B-B14F-4D97-AF65-F5344CB8AC3E}">
        <p14:creationId xmlns:p14="http://schemas.microsoft.com/office/powerpoint/2010/main" val="548430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n these next sections, I’ll provide an overview of the Trinity assembly algorithm. </a:t>
            </a:r>
          </a:p>
          <a:p>
            <a:endParaRPr lang="en-US" baseline="0" dirty="0" smtClean="0"/>
          </a:p>
          <a:p>
            <a:r>
              <a:rPr lang="en-US" baseline="0" dirty="0" smtClean="0"/>
              <a:t>It’s not necessary to understand all the details of the Trinity algorithm in order to effectively use the software. If you want to, you can think of it as a black box with read sequences as input and assembled transcript </a:t>
            </a:r>
            <a:r>
              <a:rPr lang="en-US" baseline="0" dirty="0" err="1" smtClean="0"/>
              <a:t>contigs</a:t>
            </a:r>
            <a:r>
              <a:rPr lang="en-US" baseline="0" dirty="0" smtClean="0"/>
              <a:t> as output, but it is useful to understand what is happening at the various stages of the assembly when monitoring its execution or trying to </a:t>
            </a:r>
            <a:r>
              <a:rPr lang="en-US" baseline="0" smtClean="0"/>
              <a:t>troubleshoot various aspects </a:t>
            </a:r>
            <a:r>
              <a:rPr lang="en-US" baseline="0" dirty="0" smtClean="0"/>
              <a:t>of its behavior.</a:t>
            </a:r>
          </a:p>
          <a:p>
            <a:endParaRPr lang="en-US" baseline="0" dirty="0" smtClean="0"/>
          </a:p>
        </p:txBody>
      </p:sp>
      <p:sp>
        <p:nvSpPr>
          <p:cNvPr id="4" name="Slide Number Placeholder 3"/>
          <p:cNvSpPr>
            <a:spLocks noGrp="1"/>
          </p:cNvSpPr>
          <p:nvPr>
            <p:ph type="sldNum" sz="quarter" idx="10"/>
          </p:nvPr>
        </p:nvSpPr>
        <p:spPr/>
        <p:txBody>
          <a:bodyPr/>
          <a:lstStyle/>
          <a:p>
            <a:fld id="{30E72A38-0CC0-EF4E-A68F-1E223AB6AA86}" type="slidenum">
              <a:rPr lang="en-US" smtClean="0"/>
              <a:t>38</a:t>
            </a:fld>
            <a:endParaRPr lang="en-US"/>
          </a:p>
        </p:txBody>
      </p:sp>
    </p:spTree>
    <p:extLst>
      <p:ext uri="{BB962C8B-B14F-4D97-AF65-F5344CB8AC3E}">
        <p14:creationId xmlns:p14="http://schemas.microsoft.com/office/powerpoint/2010/main" val="41941948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step in a de </a:t>
            </a:r>
            <a:r>
              <a:rPr lang="en-US" dirty="0" err="1" smtClean="0"/>
              <a:t>Bruijn</a:t>
            </a:r>
            <a:r>
              <a:rPr lang="en-US" baseline="0" dirty="0" smtClean="0"/>
              <a:t> graph-based assembly is to construct the de </a:t>
            </a:r>
            <a:r>
              <a:rPr lang="en-US" baseline="0" dirty="0" err="1" smtClean="0"/>
              <a:t>Bruijn</a:t>
            </a:r>
            <a:r>
              <a:rPr lang="en-US" baseline="0" dirty="0" smtClean="0"/>
              <a:t> graph from the sequence reads.</a:t>
            </a:r>
          </a:p>
          <a:p>
            <a:endParaRPr lang="en-US" baseline="0" dirty="0" smtClean="0"/>
          </a:p>
          <a:p>
            <a:r>
              <a:rPr lang="en-US" baseline="0" dirty="0" smtClean="0"/>
              <a:t>Each read is decomposed into substrings of some specified length k. Each word of length k is called a k-mer.  In this example, k is set to 5, so here each 5-mer is extracted from the read.  An ordered list of k-</a:t>
            </a:r>
            <a:r>
              <a:rPr lang="en-US" baseline="0" dirty="0" err="1" smtClean="0"/>
              <a:t>mers</a:t>
            </a:r>
            <a:r>
              <a:rPr lang="en-US" baseline="0" dirty="0" smtClean="0"/>
              <a:t> is generated by scanning a window of length k across the length of the read.  You’ll notice that each k-</a:t>
            </a:r>
            <a:r>
              <a:rPr lang="en-US" baseline="0" dirty="0" err="1" smtClean="0"/>
              <a:t>mer</a:t>
            </a:r>
            <a:r>
              <a:rPr lang="en-US" baseline="0" dirty="0" smtClean="0"/>
              <a:t> overlaps the next k-</a:t>
            </a:r>
            <a:r>
              <a:rPr lang="en-US" baseline="0" dirty="0" err="1" smtClean="0"/>
              <a:t>mer</a:t>
            </a:r>
            <a:r>
              <a:rPr lang="en-US" baseline="0" dirty="0" smtClean="0"/>
              <a:t> by exactly k-1 bases.</a:t>
            </a:r>
          </a:p>
          <a:p>
            <a:endParaRPr lang="en-US" baseline="0" dirty="0" smtClean="0"/>
          </a:p>
          <a:p>
            <a:r>
              <a:rPr lang="en-US" baseline="0" dirty="0" smtClean="0"/>
              <a:t>--</a:t>
            </a:r>
          </a:p>
          <a:p>
            <a:endParaRPr lang="en-US" baseline="0" dirty="0" smtClean="0"/>
          </a:p>
          <a:p>
            <a:r>
              <a:rPr lang="en-US" baseline="0" dirty="0" smtClean="0"/>
              <a:t>Then, a de </a:t>
            </a:r>
            <a:r>
              <a:rPr lang="en-US" baseline="0" dirty="0" err="1" smtClean="0"/>
              <a:t>Bruijn</a:t>
            </a:r>
            <a:r>
              <a:rPr lang="en-US" baseline="0" dirty="0" smtClean="0"/>
              <a:t> graph is constructed by assigning each unique k-</a:t>
            </a:r>
            <a:r>
              <a:rPr lang="en-US" baseline="0" dirty="0" err="1" smtClean="0"/>
              <a:t>mer</a:t>
            </a:r>
            <a:r>
              <a:rPr lang="en-US" baseline="0" dirty="0" smtClean="0"/>
              <a:t> as a node in the graph and connecting immediately overlapping k-</a:t>
            </a:r>
            <a:r>
              <a:rPr lang="en-US" baseline="0" dirty="0" err="1" smtClean="0"/>
              <a:t>mers</a:t>
            </a:r>
            <a:r>
              <a:rPr lang="en-US" baseline="0" dirty="0" smtClean="0"/>
              <a:t> by an edge.    This is a very effective and compact way of representing the sequence data within the reads. For example,  hundreds of millions of reads can be sequenced, and the identical sequence regions within reads become compressed into individual nodes within the graph.  </a:t>
            </a:r>
          </a:p>
          <a:p>
            <a:endParaRPr lang="en-US" baseline="0" dirty="0" smtClean="0"/>
          </a:p>
          <a:p>
            <a:r>
              <a:rPr lang="en-US" baseline="0" dirty="0" smtClean="0"/>
              <a:t>At positions where related sequences diverge due to allelic polymorphisms, splicing variations, repeats, or due to sequencing errors, the graph will branch and can form bulges or loops.</a:t>
            </a:r>
          </a:p>
        </p:txBody>
      </p:sp>
      <p:sp>
        <p:nvSpPr>
          <p:cNvPr id="4" name="Slide Number Placeholder 3"/>
          <p:cNvSpPr>
            <a:spLocks noGrp="1"/>
          </p:cNvSpPr>
          <p:nvPr>
            <p:ph type="sldNum" sz="quarter" idx="10"/>
          </p:nvPr>
        </p:nvSpPr>
        <p:spPr/>
        <p:txBody>
          <a:bodyPr/>
          <a:lstStyle/>
          <a:p>
            <a:fld id="{30E72A38-0CC0-EF4E-A68F-1E223AB6AA86}" type="slidenum">
              <a:rPr lang="en-US" smtClean="0"/>
              <a:t>39</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a:t>
            </a:r>
            <a:r>
              <a:rPr lang="en-US" baseline="0" dirty="0" smtClean="0"/>
              <a:t> building the graph from all the reads, the graph is typically pruned to remove bubbles and structures that likely stem from sequencing errors, </a:t>
            </a:r>
          </a:p>
          <a:p>
            <a:endParaRPr lang="en-US" baseline="0" dirty="0" smtClean="0"/>
          </a:p>
          <a:p>
            <a:r>
              <a:rPr lang="en-US" baseline="0" dirty="0" smtClean="0"/>
              <a:t>--</a:t>
            </a:r>
          </a:p>
          <a:p>
            <a:endParaRPr lang="en-US" baseline="0" dirty="0" smtClean="0"/>
          </a:p>
          <a:p>
            <a:r>
              <a:rPr lang="en-US" baseline="0" dirty="0" smtClean="0"/>
              <a:t>and the graph is compacted by collapsing those nodes that form linear </a:t>
            </a:r>
            <a:r>
              <a:rPr lang="en-US" baseline="0" dirty="0" err="1" smtClean="0"/>
              <a:t>unbranched</a:t>
            </a:r>
            <a:r>
              <a:rPr lang="en-US" baseline="0" dirty="0" smtClean="0"/>
              <a:t> chains of overlapping k-</a:t>
            </a:r>
            <a:r>
              <a:rPr lang="en-US" baseline="0" dirty="0" err="1" smtClean="0"/>
              <a:t>mers</a:t>
            </a:r>
            <a:r>
              <a:rPr lang="en-US" baseline="0" dirty="0" smtClean="0"/>
              <a:t>.  </a:t>
            </a:r>
          </a:p>
          <a:p>
            <a:endParaRPr lang="en-US" dirty="0" smtClean="0"/>
          </a:p>
          <a:p>
            <a:r>
              <a:rPr lang="en-US" dirty="0" smtClean="0"/>
              <a:t>--</a:t>
            </a:r>
          </a:p>
          <a:p>
            <a:endParaRPr lang="en-US" dirty="0" smtClean="0"/>
          </a:p>
          <a:p>
            <a:r>
              <a:rPr lang="en-US" dirty="0" smtClean="0"/>
              <a:t>For</a:t>
            </a:r>
            <a:r>
              <a:rPr lang="en-US" baseline="0" dirty="0" smtClean="0"/>
              <a:t> example, this linear chain of </a:t>
            </a:r>
            <a:r>
              <a:rPr lang="en-US" baseline="0" dirty="0" err="1" smtClean="0"/>
              <a:t>kmers</a:t>
            </a:r>
            <a:r>
              <a:rPr lang="en-US" baseline="0" dirty="0" smtClean="0"/>
              <a:t> is compressed into a single node in the compacted graph.</a:t>
            </a:r>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40</a:t>
            </a:fld>
            <a:endParaRPr lang="en-US"/>
          </a:p>
        </p:txBody>
      </p:sp>
    </p:spTree>
    <p:extLst>
      <p:ext uri="{BB962C8B-B14F-4D97-AF65-F5344CB8AC3E}">
        <p14:creationId xmlns:p14="http://schemas.microsoft.com/office/powerpoint/2010/main" val="2367809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RNA-Seq is a powerful technology for identifying</a:t>
            </a:r>
            <a:r>
              <a:rPr lang="en-US" baseline="0" dirty="0" smtClean="0"/>
              <a:t> genes and profiling gene expression in any living organism.  </a:t>
            </a:r>
          </a:p>
          <a:p>
            <a:r>
              <a:rPr lang="en-US" baseline="0" dirty="0" smtClean="0"/>
              <a:t>----</a:t>
            </a:r>
          </a:p>
          <a:p>
            <a:r>
              <a:rPr lang="en-US" baseline="0" dirty="0" smtClean="0"/>
              <a:t>It just requires that you can collect RNA from your sample of interest.</a:t>
            </a:r>
          </a:p>
          <a:p>
            <a:r>
              <a:rPr lang="en-US" baseline="0" dirty="0" smtClean="0"/>
              <a:t>----</a:t>
            </a:r>
          </a:p>
          <a:p>
            <a:r>
              <a:rPr lang="en-US" baseline="0" dirty="0" smtClean="0"/>
              <a:t>Sequencing the transcriptome on your favorite next-gen sequencer will often generate millions of reads, but the reads tend to be much shorter than the original transcript.</a:t>
            </a:r>
          </a:p>
          <a:p>
            <a:r>
              <a:rPr lang="en-US" baseline="0" dirty="0" smtClean="0"/>
              <a:t>----</a:t>
            </a:r>
          </a:p>
          <a:p>
            <a:r>
              <a:rPr lang="en-US" baseline="0" dirty="0" smtClean="0"/>
              <a:t>Some of the key challenges in analyzing these data include inferring the full-length transcript sequence from which the shorter reads were derived, and to accurately estimate the transcript expression levels.</a:t>
            </a:r>
          </a:p>
          <a:p>
            <a:endParaRPr lang="en-US" baseline="0" dirty="0" smtClean="0"/>
          </a:p>
        </p:txBody>
      </p:sp>
      <p:sp>
        <p:nvSpPr>
          <p:cNvPr id="4" name="Slide Number Placeholder 3"/>
          <p:cNvSpPr>
            <a:spLocks noGrp="1"/>
          </p:cNvSpPr>
          <p:nvPr>
            <p:ph type="sldNum" sz="quarter" idx="10"/>
          </p:nvPr>
        </p:nvSpPr>
        <p:spPr/>
        <p:txBody>
          <a:bodyPr/>
          <a:lstStyle/>
          <a:p>
            <a:fld id="{3D8086E8-DCC1-3F49-AF4A-9D53C1225A76}" type="slidenum">
              <a:rPr lang="en-US" smtClean="0"/>
              <a:t>4</a:t>
            </a:fld>
            <a:endParaRPr lang="en-US"/>
          </a:p>
        </p:txBody>
      </p:sp>
    </p:spTree>
    <p:extLst>
      <p:ext uri="{BB962C8B-B14F-4D97-AF65-F5344CB8AC3E}">
        <p14:creationId xmlns:p14="http://schemas.microsoft.com/office/powerpoint/2010/main" val="4062539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to reconstruct transcripts, paths are traversed across the graph.  </a:t>
            </a:r>
          </a:p>
          <a:p>
            <a:endParaRPr lang="en-US" dirty="0" smtClean="0"/>
          </a:p>
          <a:p>
            <a:r>
              <a:rPr lang="en-US" dirty="0" smtClean="0"/>
              <a:t>--</a:t>
            </a:r>
          </a:p>
          <a:p>
            <a:endParaRPr lang="en-US" dirty="0" smtClean="0"/>
          </a:p>
          <a:p>
            <a:r>
              <a:rPr lang="en-US" dirty="0" smtClean="0"/>
              <a:t>In</a:t>
            </a:r>
            <a:r>
              <a:rPr lang="en-US" baseline="0" dirty="0" smtClean="0"/>
              <a:t> this example, there are four possible paths from the beginning to the end of the graph, each path shown traced by a different color.  </a:t>
            </a:r>
          </a:p>
          <a:p>
            <a:endParaRPr lang="en-US" baseline="0" dirty="0" smtClean="0"/>
          </a:p>
          <a:p>
            <a:r>
              <a:rPr lang="en-US" baseline="0" dirty="0" smtClean="0"/>
              <a:t>By traversing each path, a different transcript sequence is generated.   </a:t>
            </a:r>
          </a:p>
          <a:p>
            <a:endParaRPr lang="en-US" baseline="0" dirty="0" smtClean="0"/>
          </a:p>
          <a:p>
            <a:r>
              <a:rPr lang="en-US" baseline="0" dirty="0" smtClean="0"/>
              <a:t>--</a:t>
            </a:r>
          </a:p>
          <a:p>
            <a:endParaRPr lang="en-US" baseline="0" dirty="0" smtClean="0"/>
          </a:p>
          <a:p>
            <a:r>
              <a:rPr lang="en-US" baseline="0" dirty="0" smtClean="0"/>
              <a:t>In this case, each of the four differently colored paths generates a different sequence as shown.</a:t>
            </a:r>
          </a:p>
          <a:p>
            <a:endParaRPr lang="en-US" baseline="0" dirty="0" smtClean="0"/>
          </a:p>
          <a:p>
            <a:r>
              <a:rPr lang="en-US" baseline="0" dirty="0" smtClean="0"/>
              <a:t>By taking into account the paths that the reads trace through the graph, along with any mate-pairing information, constraints can be placed such that not all possible path combinations are reported, but instead only those paths that are best supported by the RNA-</a:t>
            </a:r>
            <a:r>
              <a:rPr lang="en-US" baseline="0" dirty="0" err="1" smtClean="0"/>
              <a:t>seq</a:t>
            </a:r>
            <a:r>
              <a:rPr lang="en-US" baseline="0" dirty="0" smtClean="0"/>
              <a:t> reads.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41</a:t>
            </a:fld>
            <a:endParaRPr lang="en-US"/>
          </a:p>
        </p:txBody>
      </p:sp>
    </p:spTree>
    <p:extLst>
      <p:ext uri="{BB962C8B-B14F-4D97-AF65-F5344CB8AC3E}">
        <p14:creationId xmlns:p14="http://schemas.microsoft.com/office/powerpoint/2010/main" val="10344450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Both genome and </a:t>
            </a:r>
            <a:r>
              <a:rPr lang="en-US" dirty="0" err="1" smtClean="0"/>
              <a:t>transcriptome</a:t>
            </a:r>
            <a:r>
              <a:rPr lang="en-US" baseline="0" dirty="0" smtClean="0"/>
              <a:t> assemblers leverage the de </a:t>
            </a:r>
            <a:r>
              <a:rPr lang="en-US" baseline="0" dirty="0" err="1" smtClean="0"/>
              <a:t>Bruijn</a:t>
            </a:r>
            <a:r>
              <a:rPr lang="en-US" baseline="0" dirty="0" smtClean="0"/>
              <a:t> graph structure, but are tuned to assemble reads according to very different expected characteristics.   This is why you wouldn’t want to leverage a genome assembler for </a:t>
            </a:r>
            <a:r>
              <a:rPr lang="en-US" baseline="0" dirty="0" err="1" smtClean="0"/>
              <a:t>transcriptome</a:t>
            </a:r>
            <a:r>
              <a:rPr lang="en-US" baseline="0" dirty="0" smtClean="0"/>
              <a:t> assembly and vice-versa, since each method is highly specialized.</a:t>
            </a:r>
            <a:endParaRPr lang="en-US" dirty="0" smtClean="0"/>
          </a:p>
          <a:p>
            <a:endParaRPr lang="en-US" dirty="0" smtClean="0"/>
          </a:p>
          <a:p>
            <a:endParaRPr lang="en-US" baseline="0" dirty="0" smtClean="0"/>
          </a:p>
          <a:p>
            <a:r>
              <a:rPr lang="en-US" dirty="0" smtClean="0"/>
              <a:t>Some of the key differences between genome and </a:t>
            </a:r>
            <a:r>
              <a:rPr lang="en-US" dirty="0" err="1" smtClean="0"/>
              <a:t>transcriptome</a:t>
            </a:r>
            <a:r>
              <a:rPr lang="en-US" baseline="0" dirty="0" smtClean="0"/>
              <a:t> assemblers include the following:</a:t>
            </a:r>
          </a:p>
          <a:p>
            <a:endParaRPr lang="en-US" baseline="0" dirty="0" smtClean="0"/>
          </a:p>
          <a:p>
            <a:r>
              <a:rPr lang="en-US" baseline="0" dirty="0" smtClean="0"/>
              <a:t>--</a:t>
            </a:r>
          </a:p>
          <a:p>
            <a:endParaRPr lang="en-US" baseline="0" dirty="0" smtClean="0"/>
          </a:p>
          <a:p>
            <a:r>
              <a:rPr lang="en-US" dirty="0" smtClean="0"/>
              <a:t>Genome assemblers expect</a:t>
            </a:r>
            <a:r>
              <a:rPr lang="en-US" baseline="0" dirty="0" smtClean="0"/>
              <a:t> that read coverage is going to be rather uniform and will often discard sequences that occur at high coverage as repetitive sequences.  </a:t>
            </a:r>
            <a:r>
              <a:rPr lang="en-US" baseline="0" dirty="0" err="1" smtClean="0"/>
              <a:t>Transcriptome</a:t>
            </a:r>
            <a:r>
              <a:rPr lang="en-US" baseline="0" dirty="0" smtClean="0"/>
              <a:t> assembly needs to consider a wide range of coverage levels spanning several orders of magnitude since sequences with high coverage are more likely to represent highly expressed transcripts instead of repeats.</a:t>
            </a:r>
          </a:p>
          <a:p>
            <a:endParaRPr lang="en-US" baseline="0" dirty="0" smtClean="0"/>
          </a:p>
          <a:p>
            <a:r>
              <a:rPr lang="en-US" baseline="0" dirty="0" smtClean="0"/>
              <a:t>--</a:t>
            </a:r>
          </a:p>
          <a:p>
            <a:endParaRPr lang="en-US" baseline="0" dirty="0" smtClean="0"/>
          </a:p>
          <a:p>
            <a:r>
              <a:rPr lang="en-US" baseline="0" dirty="0" smtClean="0"/>
              <a:t>Genome assemblers aim to generate a single </a:t>
            </a:r>
            <a:r>
              <a:rPr lang="en-US" baseline="0" dirty="0" err="1" smtClean="0"/>
              <a:t>contig</a:t>
            </a:r>
            <a:r>
              <a:rPr lang="en-US" baseline="0" dirty="0" smtClean="0"/>
              <a:t> per locus, possibly two if tuned to separate haplotypes in a polymorphic genome assembly.  In </a:t>
            </a:r>
            <a:r>
              <a:rPr lang="en-US" baseline="0" dirty="0" err="1" smtClean="0"/>
              <a:t>transcriptome</a:t>
            </a:r>
            <a:r>
              <a:rPr lang="en-US" baseline="0" dirty="0" smtClean="0"/>
              <a:t> assembly, it’s understood that single genes can generate many alternatively spliced transcripts, and multiple </a:t>
            </a:r>
            <a:r>
              <a:rPr lang="en-US" baseline="0" dirty="0" err="1" smtClean="0"/>
              <a:t>contigs</a:t>
            </a:r>
            <a:r>
              <a:rPr lang="en-US" baseline="0" dirty="0" smtClean="0"/>
              <a:t> are reported per locus where evidence of transcript complexity exists.</a:t>
            </a:r>
          </a:p>
          <a:p>
            <a:endParaRPr lang="en-US" baseline="0" dirty="0" smtClean="0"/>
          </a:p>
          <a:p>
            <a:r>
              <a:rPr lang="en-US" baseline="0" dirty="0" smtClean="0"/>
              <a:t>--</a:t>
            </a:r>
          </a:p>
          <a:p>
            <a:endParaRPr lang="en-US" baseline="0" dirty="0" smtClean="0"/>
          </a:p>
          <a:p>
            <a:r>
              <a:rPr lang="en-US" baseline="0" dirty="0" smtClean="0"/>
              <a:t>Finally, in genome assembly, reads are assumed to be derived from either strand of the double-stranded DNA molecule.  Given strand-specific RNA-</a:t>
            </a:r>
            <a:r>
              <a:rPr lang="en-US" baseline="0" dirty="0" err="1" smtClean="0"/>
              <a:t>Seq</a:t>
            </a:r>
            <a:r>
              <a:rPr lang="en-US" baseline="0" dirty="0" smtClean="0"/>
              <a:t> reads, </a:t>
            </a:r>
            <a:r>
              <a:rPr lang="en-US" baseline="0" dirty="0" err="1" smtClean="0"/>
              <a:t>Transcriptome</a:t>
            </a:r>
            <a:r>
              <a:rPr lang="en-US" baseline="0" dirty="0" smtClean="0"/>
              <a:t> assemblers should aim to assemble sense and antisense transcripts separately.</a:t>
            </a:r>
          </a:p>
          <a:p>
            <a:endParaRPr lang="en-US" baseline="0" dirty="0" smtClean="0"/>
          </a:p>
          <a:p>
            <a:r>
              <a:rPr lang="en-US" baseline="0" dirty="0" smtClean="0"/>
              <a:t>--</a:t>
            </a:r>
          </a:p>
          <a:p>
            <a:endParaRPr lang="en-US" baseline="0" dirty="0" smtClean="0"/>
          </a:p>
          <a:p>
            <a:r>
              <a:rPr lang="en-US" baseline="0" dirty="0" smtClean="0"/>
              <a:t>Trinity, of course, was developed to take all of these properties into account.</a:t>
            </a:r>
            <a:endParaRPr lang="en-US" dirty="0" smtClean="0"/>
          </a:p>
        </p:txBody>
      </p:sp>
      <p:sp>
        <p:nvSpPr>
          <p:cNvPr id="4" name="Slide Number Placeholder 3"/>
          <p:cNvSpPr>
            <a:spLocks noGrp="1"/>
          </p:cNvSpPr>
          <p:nvPr>
            <p:ph type="sldNum" sz="quarter" idx="10"/>
          </p:nvPr>
        </p:nvSpPr>
        <p:spPr/>
        <p:txBody>
          <a:bodyPr/>
          <a:lstStyle/>
          <a:p>
            <a:fld id="{AEB432F8-549B-8D4E-891A-567AC352434D}" type="slidenum">
              <a:rPr lang="en-US" smtClean="0"/>
              <a:t>42</a:t>
            </a:fld>
            <a:endParaRPr lang="en-US"/>
          </a:p>
        </p:txBody>
      </p:sp>
    </p:spTree>
    <p:extLst>
      <p:ext uri="{BB962C8B-B14F-4D97-AF65-F5344CB8AC3E}">
        <p14:creationId xmlns:p14="http://schemas.microsoft.com/office/powerpoint/2010/main" val="12360005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significant difference between Trinity</a:t>
            </a:r>
            <a:r>
              <a:rPr lang="en-US" baseline="0" dirty="0" smtClean="0"/>
              <a:t> as compared to all other assemblers is how it goes about building the graphs.</a:t>
            </a:r>
          </a:p>
          <a:p>
            <a:endParaRPr lang="en-US" baseline="0" dirty="0" smtClean="0"/>
          </a:p>
          <a:p>
            <a:r>
              <a:rPr lang="en-US" baseline="0" dirty="0" smtClean="0"/>
              <a:t>Genome assemblers (and other </a:t>
            </a:r>
            <a:r>
              <a:rPr lang="en-US" baseline="0" dirty="0" err="1" smtClean="0"/>
              <a:t>transcriptome</a:t>
            </a:r>
            <a:r>
              <a:rPr lang="en-US" baseline="0" dirty="0" smtClean="0"/>
              <a:t> assemblers that are built on top of genome assemblers) typically build single large graphs.</a:t>
            </a:r>
          </a:p>
          <a:p>
            <a:endParaRPr lang="en-US" baseline="0" dirty="0" smtClean="0"/>
          </a:p>
          <a:p>
            <a:r>
              <a:rPr lang="en-US" baseline="0" dirty="0" smtClean="0"/>
              <a:t>Trinity instead tries to partition the data into many thousands of small graphs, ideally one graph per expressed gene.  This is possible because most expressed transcripts tend to be non-overlapping. </a:t>
            </a:r>
          </a:p>
          <a:p>
            <a:endParaRPr lang="en-US" baseline="0" dirty="0" smtClean="0"/>
          </a:p>
          <a:p>
            <a:r>
              <a:rPr lang="en-US" baseline="0" dirty="0" smtClean="0"/>
              <a:t>Having many small graphs lends itself to massive parallel processing, which is an added computational benefit.</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43</a:t>
            </a:fld>
            <a:endParaRPr lang="en-US"/>
          </a:p>
        </p:txBody>
      </p:sp>
    </p:spTree>
    <p:extLst>
      <p:ext uri="{BB962C8B-B14F-4D97-AF65-F5344CB8AC3E}">
        <p14:creationId xmlns:p14="http://schemas.microsoft.com/office/powerpoint/2010/main" val="41732613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Here’s a high-level overview of the whole Trinity assembly algorithm.</a:t>
            </a:r>
          </a:p>
          <a:p>
            <a:endParaRPr lang="en-US" baseline="0" dirty="0" smtClean="0"/>
          </a:p>
          <a:p>
            <a:r>
              <a:rPr lang="en-US" baseline="0" dirty="0" smtClean="0"/>
              <a:t>We call it Trinity because it involves three major steps that we’ve built into three separate software modules.</a:t>
            </a:r>
          </a:p>
          <a:p>
            <a:endParaRPr lang="en-US" baseline="0" dirty="0" smtClean="0"/>
          </a:p>
          <a:p>
            <a:r>
              <a:rPr lang="en-US" baseline="0" dirty="0" smtClean="0"/>
              <a:t>It starts with Inchworm, which first assembles the RNA-</a:t>
            </a:r>
            <a:r>
              <a:rPr lang="en-US" baseline="0" dirty="0" err="1" smtClean="0"/>
              <a:t>Seq</a:t>
            </a:r>
            <a:r>
              <a:rPr lang="en-US" baseline="0" dirty="0" smtClean="0"/>
              <a:t> data into linear </a:t>
            </a:r>
            <a:r>
              <a:rPr lang="en-US" baseline="0" dirty="0" err="1" smtClean="0"/>
              <a:t>contigs</a:t>
            </a:r>
            <a:r>
              <a:rPr lang="en-US" baseline="0" dirty="0" smtClean="0"/>
              <a:t>.  </a:t>
            </a:r>
          </a:p>
          <a:p>
            <a:endParaRPr lang="en-US" baseline="0" dirty="0" smtClean="0"/>
          </a:p>
          <a:p>
            <a:r>
              <a:rPr lang="en-US" baseline="0" dirty="0" smtClean="0"/>
              <a:t>Then, Chrysalis groups </a:t>
            </a:r>
            <a:r>
              <a:rPr lang="en-US" baseline="0" dirty="0" err="1" smtClean="0"/>
              <a:t>contigs</a:t>
            </a:r>
            <a:r>
              <a:rPr lang="en-US" baseline="0" dirty="0" smtClean="0"/>
              <a:t> that are related due to alternative splicing or gene duplication and constructs de </a:t>
            </a:r>
            <a:r>
              <a:rPr lang="en-US" baseline="0" dirty="0" err="1" smtClean="0"/>
              <a:t>bruijn</a:t>
            </a:r>
            <a:r>
              <a:rPr lang="en-US" baseline="0" dirty="0" smtClean="0"/>
              <a:t> graphs.</a:t>
            </a:r>
          </a:p>
          <a:p>
            <a:endParaRPr lang="en-US" baseline="0" dirty="0" smtClean="0"/>
          </a:p>
          <a:p>
            <a:r>
              <a:rPr lang="en-US" baseline="0" dirty="0" smtClean="0"/>
              <a:t>Finally, Butterfly examines reads in the context of the de </a:t>
            </a:r>
            <a:r>
              <a:rPr lang="en-US" baseline="0" dirty="0" err="1" smtClean="0"/>
              <a:t>bruijn</a:t>
            </a:r>
            <a:r>
              <a:rPr lang="en-US" baseline="0" dirty="0" smtClean="0"/>
              <a:t> graphs, and reports the final full-length transcripts and isoforms of transcripts.</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44</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inchworm algorithm works as follows:</a:t>
            </a:r>
          </a:p>
          <a:p>
            <a:endParaRPr lang="en-US" dirty="0" smtClean="0"/>
          </a:p>
          <a:p>
            <a:r>
              <a:rPr lang="en-US" dirty="0" smtClean="0"/>
              <a:t>It first decomposes reads into</a:t>
            </a:r>
            <a:r>
              <a:rPr lang="en-US" baseline="0" dirty="0" smtClean="0"/>
              <a:t> a catalog of</a:t>
            </a:r>
            <a:r>
              <a:rPr lang="en-US" dirty="0" smtClean="0"/>
              <a:t> overlapping </a:t>
            </a:r>
            <a:r>
              <a:rPr lang="en-US" dirty="0" err="1" smtClean="0"/>
              <a:t>Kmers</a:t>
            </a:r>
            <a:r>
              <a:rPr lang="en-US" dirty="0" smtClean="0"/>
              <a:t>.   By</a:t>
            </a:r>
            <a:r>
              <a:rPr lang="en-US" baseline="0" dirty="0" smtClean="0"/>
              <a:t> default we use overlapping 25-mers.  This is similar to the first step of generating a de </a:t>
            </a:r>
            <a:r>
              <a:rPr lang="en-US" baseline="0" dirty="0" err="1" smtClean="0"/>
              <a:t>Bruijn</a:t>
            </a:r>
            <a:r>
              <a:rPr lang="en-US" baseline="0" dirty="0" smtClean="0"/>
              <a:t> graph, but we don’t actually build a de </a:t>
            </a:r>
            <a:r>
              <a:rPr lang="en-US" baseline="0" dirty="0" err="1" smtClean="0"/>
              <a:t>Bruijn</a:t>
            </a:r>
            <a:r>
              <a:rPr lang="en-US" baseline="0" dirty="0" smtClean="0"/>
              <a:t> graph.  We just store the k-</a:t>
            </a:r>
            <a:r>
              <a:rPr lang="en-US" baseline="0" dirty="0" err="1" smtClean="0"/>
              <a:t>mers</a:t>
            </a:r>
            <a:r>
              <a:rPr lang="en-US" baseline="0" dirty="0" smtClean="0"/>
              <a:t> and their frequency in all the reads, and don’t store the edges between k-</a:t>
            </a:r>
            <a:r>
              <a:rPr lang="en-US" baseline="0" dirty="0" err="1" smtClean="0"/>
              <a:t>mers</a:t>
            </a:r>
            <a:r>
              <a:rPr lang="en-US" baseline="0" dirty="0" smtClean="0"/>
              <a:t>.   This is done mainly to save on the amount of memory and computation required.</a:t>
            </a:r>
          </a:p>
          <a:p>
            <a:endParaRPr lang="en-US" baseline="0" dirty="0" smtClean="0"/>
          </a:p>
          <a:p>
            <a:r>
              <a:rPr lang="en-US" baseline="0" dirty="0" smtClean="0"/>
              <a:t>The single most abundant </a:t>
            </a:r>
            <a:r>
              <a:rPr lang="en-US" baseline="0" dirty="0" err="1" smtClean="0"/>
              <a:t>kmer</a:t>
            </a:r>
            <a:r>
              <a:rPr lang="en-US" baseline="0" dirty="0" smtClean="0"/>
              <a:t> with reasonable sequence complexity is identified as a seed </a:t>
            </a:r>
            <a:r>
              <a:rPr lang="en-US" baseline="0" dirty="0" err="1" smtClean="0"/>
              <a:t>kmer</a:t>
            </a:r>
            <a:r>
              <a:rPr lang="en-US" baseline="0" dirty="0" smtClean="0"/>
              <a:t>.</a:t>
            </a:r>
          </a:p>
          <a:p>
            <a:endParaRPr lang="en-US" baseline="0" dirty="0" smtClean="0"/>
          </a:p>
          <a:p>
            <a:r>
              <a:rPr lang="en-US" baseline="0" dirty="0" smtClean="0"/>
              <a:t>This seed </a:t>
            </a:r>
            <a:r>
              <a:rPr lang="en-US" baseline="0" dirty="0" err="1" smtClean="0"/>
              <a:t>kmer</a:t>
            </a:r>
            <a:r>
              <a:rPr lang="en-US" baseline="0" dirty="0" smtClean="0"/>
              <a:t> is then extended at the 3’ end guided by the coverage of overlapping </a:t>
            </a:r>
            <a:r>
              <a:rPr lang="en-US" baseline="0" dirty="0" err="1" smtClean="0"/>
              <a:t>kmers</a:t>
            </a:r>
            <a:r>
              <a:rPr lang="en-US" baseline="0" dirty="0" smtClean="0"/>
              <a:t>.  </a:t>
            </a:r>
          </a:p>
          <a:p>
            <a:endParaRPr lang="en-US" baseline="0" dirty="0" smtClean="0"/>
          </a:p>
          <a:p>
            <a:r>
              <a:rPr lang="en-US" baseline="0" dirty="0" smtClean="0"/>
              <a:t>For each extension, there are four possible </a:t>
            </a:r>
            <a:r>
              <a:rPr lang="en-US" baseline="0" dirty="0" err="1" smtClean="0"/>
              <a:t>kmers</a:t>
            </a:r>
            <a:r>
              <a:rPr lang="en-US" baseline="0" dirty="0" smtClean="0"/>
              <a:t>, each ending with one of the four possible nucleotides.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45</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Each of the </a:t>
            </a:r>
            <a:r>
              <a:rPr lang="en-US" baseline="0" dirty="0" smtClean="0"/>
              <a:t>possible overlapping </a:t>
            </a:r>
            <a:r>
              <a:rPr lang="en-US" baseline="0" dirty="0" err="1" smtClean="0"/>
              <a:t>kmers</a:t>
            </a:r>
            <a:r>
              <a:rPr lang="en-US" baseline="0" dirty="0" smtClean="0"/>
              <a:t> is looked up in the </a:t>
            </a:r>
            <a:r>
              <a:rPr lang="en-US" baseline="0" dirty="0" err="1" smtClean="0"/>
              <a:t>kmer</a:t>
            </a:r>
            <a:r>
              <a:rPr lang="en-US" baseline="0" dirty="0" smtClean="0"/>
              <a:t> catalog to determine their frequency within the reads.</a:t>
            </a:r>
          </a:p>
          <a:p>
            <a:endParaRPr lang="en-US" baseline="0" dirty="0" smtClean="0"/>
          </a:p>
          <a:p>
            <a:r>
              <a:rPr lang="en-US" baseline="0" dirty="0" smtClean="0"/>
              <a:t>In this toy example, the </a:t>
            </a:r>
            <a:r>
              <a:rPr lang="en-US" baseline="0" dirty="0" err="1" smtClean="0"/>
              <a:t>kmer</a:t>
            </a:r>
            <a:r>
              <a:rPr lang="en-US" baseline="0" dirty="0" smtClean="0"/>
              <a:t> ending with ‘G’ is found 4 times.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46</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is found once.</a:t>
            </a:r>
          </a:p>
        </p:txBody>
      </p:sp>
      <p:sp>
        <p:nvSpPr>
          <p:cNvPr id="4" name="Slide Number Placeholder 3"/>
          <p:cNvSpPr>
            <a:spLocks noGrp="1"/>
          </p:cNvSpPr>
          <p:nvPr>
            <p:ph type="sldNum" sz="quarter" idx="10"/>
          </p:nvPr>
        </p:nvSpPr>
        <p:spPr/>
        <p:txBody>
          <a:bodyPr/>
          <a:lstStyle/>
          <a:p>
            <a:fld id="{4D49624B-E3E1-654D-8046-77FC332AB0C9}" type="slidenum">
              <a:rPr lang="en-US" smtClean="0"/>
              <a:pPr/>
              <a:t>47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a:t>
            </a:r>
            <a:r>
              <a:rPr lang="en-US" baseline="0" dirty="0" err="1" smtClean="0"/>
              <a:t>kmer</a:t>
            </a:r>
            <a:r>
              <a:rPr lang="en-US" baseline="0" dirty="0" smtClean="0"/>
              <a:t> ending with ‘T’ doesn’t exist in the reads, so it has a count of zero.</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48</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the </a:t>
            </a:r>
            <a:r>
              <a:rPr lang="en-US" dirty="0" err="1" smtClean="0"/>
              <a:t>kmer</a:t>
            </a:r>
            <a:r>
              <a:rPr lang="en-US" dirty="0" smtClean="0"/>
              <a:t> ending with ‘C’ is found 4</a:t>
            </a:r>
            <a:r>
              <a:rPr lang="en-US" baseline="0" dirty="0" smtClean="0"/>
              <a:t> times.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49</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this case we have a tie.</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5</a:t>
            </a:fld>
            <a:endParaRPr lang="en-US" dirty="0" smtClean="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smtClean="0">
              <a:latin typeface="Arial" pitchFamily="34" charset="0"/>
              <a:ea typeface="ＭＳ Ｐゴシック"/>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 we</a:t>
            </a:r>
            <a:r>
              <a:rPr lang="en-US" baseline="0" dirty="0" smtClean="0"/>
              <a:t> encounter a tie, we </a:t>
            </a:r>
            <a:r>
              <a:rPr lang="en-US" dirty="0" smtClean="0"/>
              <a:t>explore the</a:t>
            </a:r>
            <a:r>
              <a:rPr lang="en-US" baseline="0" dirty="0" smtClean="0"/>
              <a:t> tied paths recursively to find that extension that provides the highest cumulative coverage.</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51</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this case, the extension</a:t>
            </a:r>
            <a:r>
              <a:rPr lang="en-US" baseline="0" dirty="0" smtClean="0"/>
              <a:t> of two overlapping </a:t>
            </a:r>
            <a:r>
              <a:rPr lang="en-US" baseline="0" dirty="0" err="1" smtClean="0"/>
              <a:t>kmers</a:t>
            </a:r>
            <a:r>
              <a:rPr lang="en-US" baseline="0" dirty="0" smtClean="0"/>
              <a:t> ending with an ‘A’ provides the highest cumulative coverage, and so the other paths are ignored.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52</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Extensions</a:t>
            </a:r>
            <a:r>
              <a:rPr lang="en-US" baseline="0" dirty="0" smtClean="0"/>
              <a:t> continue to occur in this way until there are no more </a:t>
            </a:r>
            <a:r>
              <a:rPr lang="en-US" baseline="0" dirty="0" err="1" smtClean="0"/>
              <a:t>kmers</a:t>
            </a:r>
            <a:r>
              <a:rPr lang="en-US" baseline="0" dirty="0" smtClean="0"/>
              <a:t> that provide for an extension.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53</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Then,</a:t>
            </a:r>
            <a:r>
              <a:rPr lang="en-US" baseline="0" dirty="0" smtClean="0"/>
              <a:t> we extend from right to left in the same manner, following the path of greatest coverage.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54</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Once the extension completes, the assembled </a:t>
            </a:r>
            <a:r>
              <a:rPr lang="en-US" dirty="0" err="1" smtClean="0"/>
              <a:t>contig</a:t>
            </a:r>
            <a:r>
              <a:rPr lang="en-US" dirty="0" smtClean="0"/>
              <a:t> is reported.</a:t>
            </a:r>
          </a:p>
          <a:p>
            <a:endParaRPr lang="en-US" dirty="0" smtClean="0"/>
          </a:p>
          <a:p>
            <a:r>
              <a:rPr lang="en-US" dirty="0" smtClean="0"/>
              <a:t>--transition—</a:t>
            </a:r>
          </a:p>
          <a:p>
            <a:endParaRPr lang="en-US" dirty="0" smtClean="0"/>
          </a:p>
          <a:p>
            <a:r>
              <a:rPr lang="en-US" dirty="0" smtClean="0"/>
              <a:t>The </a:t>
            </a:r>
            <a:r>
              <a:rPr lang="en-US" dirty="0" err="1" smtClean="0"/>
              <a:t>kmers</a:t>
            </a:r>
            <a:r>
              <a:rPr lang="en-US" dirty="0" smtClean="0"/>
              <a:t> found in the </a:t>
            </a:r>
            <a:r>
              <a:rPr lang="en-US" dirty="0" err="1" smtClean="0"/>
              <a:t>contig</a:t>
            </a:r>
            <a:r>
              <a:rPr lang="en-US" dirty="0" smtClean="0"/>
              <a:t> are removed</a:t>
            </a:r>
            <a:r>
              <a:rPr lang="en-US" baseline="0" dirty="0" smtClean="0"/>
              <a:t> from the </a:t>
            </a:r>
            <a:r>
              <a:rPr lang="en-US" baseline="0" dirty="0" err="1" smtClean="0"/>
              <a:t>kmer</a:t>
            </a:r>
            <a:r>
              <a:rPr lang="en-US" baseline="0" dirty="0" smtClean="0"/>
              <a:t> catalog, and the entire process is repeated starting from a new seed.  The Inchworm assembly ends when the entire k-</a:t>
            </a:r>
            <a:r>
              <a:rPr lang="en-US" baseline="0" dirty="0" err="1" smtClean="0"/>
              <a:t>mer</a:t>
            </a:r>
            <a:r>
              <a:rPr lang="en-US" baseline="0" dirty="0" smtClean="0"/>
              <a:t> catalog has been depleted.</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55</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Inchworm alone performs</a:t>
            </a:r>
            <a:r>
              <a:rPr lang="en-US" baseline="0" dirty="0" smtClean="0"/>
              <a:t> well at reconstructing full-length transcripts, but i</a:t>
            </a:r>
            <a:r>
              <a:rPr lang="en-US" dirty="0" smtClean="0"/>
              <a:t>n the case of alternative</a:t>
            </a:r>
            <a:r>
              <a:rPr lang="en-US" baseline="0" dirty="0" smtClean="0"/>
              <a:t> splicing, inchworm alone is unable to reconstruct full-length transcripts for each of the isoforms.</a:t>
            </a:r>
          </a:p>
          <a:p>
            <a:endParaRPr lang="en-US" baseline="0" dirty="0" smtClean="0"/>
          </a:p>
          <a:p>
            <a:r>
              <a:rPr lang="en-US" baseline="0" dirty="0" smtClean="0"/>
              <a:t>This is because it assembles </a:t>
            </a:r>
            <a:r>
              <a:rPr lang="en-US" baseline="0" dirty="0" err="1" smtClean="0"/>
              <a:t>contigs</a:t>
            </a:r>
            <a:r>
              <a:rPr lang="en-US" baseline="0" dirty="0" smtClean="0"/>
              <a:t> from unique </a:t>
            </a:r>
            <a:r>
              <a:rPr lang="en-US" baseline="0" dirty="0" err="1" smtClean="0"/>
              <a:t>kmers</a:t>
            </a:r>
            <a:r>
              <a:rPr lang="en-US" baseline="0" dirty="0" smtClean="0"/>
              <a:t> and the sequences shared between isoforms can be reported in only one Inchworm </a:t>
            </a:r>
            <a:r>
              <a:rPr lang="en-US" baseline="0" dirty="0" err="1" smtClean="0"/>
              <a:t>contig</a:t>
            </a:r>
            <a:r>
              <a:rPr lang="en-US" baseline="0" dirty="0" smtClean="0"/>
              <a:t>.</a:t>
            </a:r>
          </a:p>
          <a:p>
            <a:endParaRPr lang="en-US" baseline="0" dirty="0" smtClean="0"/>
          </a:p>
          <a:p>
            <a:r>
              <a:rPr lang="en-US" baseline="0" dirty="0" smtClean="0"/>
              <a:t>For example, here are two expressed isoforms which share the orange and green sequence regions in common, and Isoform A has a stretch of unique sequence shown in yellow, such as coming from an exon skipped in isoform B.</a:t>
            </a:r>
          </a:p>
          <a:p>
            <a:endParaRPr lang="en-US" baseline="0" dirty="0" smtClean="0"/>
          </a:p>
          <a:p>
            <a:endParaRPr lang="en-US"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56</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This can be represented graphically like so.   Based on the read support, we find that Isoform B is highly expressed as compared to Isoform A, and we indicate that in the graph by the thicker edge.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57</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When Inchworm greedily assembles k-</a:t>
            </a:r>
            <a:r>
              <a:rPr lang="en-US" baseline="0" dirty="0" err="1" smtClean="0"/>
              <a:t>mers</a:t>
            </a:r>
            <a:r>
              <a:rPr lang="en-US" baseline="0" dirty="0" smtClean="0"/>
              <a:t>,  it will often report the more highly expressed isoform as a single full-length </a:t>
            </a:r>
            <a:r>
              <a:rPr lang="en-US" baseline="0" dirty="0" err="1" smtClean="0"/>
              <a:t>contig</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58</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only the unique regions of alternatively spliced isoforms are reported as separate </a:t>
            </a:r>
            <a:r>
              <a:rPr lang="en-US" baseline="0" dirty="0" err="1" smtClean="0"/>
              <a:t>contigs</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Again, these </a:t>
            </a:r>
            <a:r>
              <a:rPr lang="en-US" baseline="0" dirty="0" err="1" smtClean="0"/>
              <a:t>contigs</a:t>
            </a:r>
            <a:r>
              <a:rPr lang="en-US" baseline="0" dirty="0" smtClean="0"/>
              <a:t> share no k-</a:t>
            </a:r>
            <a:r>
              <a:rPr lang="en-US" baseline="0" dirty="0" err="1" smtClean="0"/>
              <a:t>mers</a:t>
            </a:r>
            <a:r>
              <a:rPr lang="en-US" baseline="0" dirty="0" smtClean="0"/>
              <a:t> in common.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remaining components of Trinity are responsible for linking these related </a:t>
            </a:r>
            <a:r>
              <a:rPr lang="en-US" baseline="0" dirty="0" err="1" smtClean="0"/>
              <a:t>contigs</a:t>
            </a:r>
            <a:r>
              <a:rPr lang="en-US" baseline="0" dirty="0" smtClean="0"/>
              <a:t> together and reporting more complete sequences for each.  This is where Chrysalis first comes in.</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59</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Although these inchworm </a:t>
            </a:r>
            <a:r>
              <a:rPr lang="en-US" baseline="0" dirty="0" err="1" smtClean="0"/>
              <a:t>contigs</a:t>
            </a:r>
            <a:r>
              <a:rPr lang="en-US" baseline="0" dirty="0" smtClean="0"/>
              <a:t> lack complete </a:t>
            </a:r>
            <a:r>
              <a:rPr lang="en-US" baseline="0" dirty="0" err="1" smtClean="0"/>
              <a:t>kmers</a:t>
            </a:r>
            <a:r>
              <a:rPr lang="en-US" baseline="0" dirty="0" smtClean="0"/>
              <a:t> in common, they maintain partial </a:t>
            </a:r>
            <a:r>
              <a:rPr lang="en-US" baseline="0" dirty="0" err="1" smtClean="0"/>
              <a:t>kmer</a:t>
            </a:r>
            <a:r>
              <a:rPr lang="en-US" baseline="0" dirty="0" smtClean="0"/>
              <a:t> overlap at points where the </a:t>
            </a:r>
            <a:r>
              <a:rPr lang="en-US" baseline="0" dirty="0" err="1" smtClean="0"/>
              <a:t>isoforms</a:t>
            </a:r>
            <a:r>
              <a:rPr lang="en-US" baseline="0" dirty="0" smtClean="0"/>
              <a:t> diverge.</a:t>
            </a:r>
          </a:p>
          <a:p>
            <a:endParaRPr lang="en-US" baseline="0" dirty="0" smtClean="0"/>
          </a:p>
          <a:p>
            <a:r>
              <a:rPr lang="en-US" baseline="0" dirty="0" smtClean="0"/>
              <a:t>The smaller </a:t>
            </a:r>
            <a:r>
              <a:rPr lang="en-US" baseline="0" dirty="0" err="1" smtClean="0"/>
              <a:t>contig</a:t>
            </a:r>
            <a:r>
              <a:rPr lang="en-US" baseline="0" dirty="0" smtClean="0"/>
              <a:t> can still be associated with the larger </a:t>
            </a:r>
            <a:r>
              <a:rPr lang="en-US" baseline="0" dirty="0" err="1" smtClean="0"/>
              <a:t>contig</a:t>
            </a:r>
            <a:r>
              <a:rPr lang="en-US" baseline="0" dirty="0" smtClean="0"/>
              <a:t> based on these partial </a:t>
            </a:r>
            <a:r>
              <a:rPr lang="en-US" baseline="0" dirty="0" err="1" smtClean="0"/>
              <a:t>kmers</a:t>
            </a:r>
            <a:r>
              <a:rPr lang="en-US" baseline="0" dirty="0" smtClean="0"/>
              <a:t> of length k-1, and we can find reads to support the junction.</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60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6</a:t>
            </a:fld>
            <a:endParaRPr lang="en-US" dirty="0" smtClean="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smtClean="0">
              <a:latin typeface="Arial" pitchFamily="34" charset="0"/>
              <a:ea typeface="ＭＳ Ｐゴシック"/>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The Chrysalis tool, in the next step, exploits these partial </a:t>
            </a:r>
            <a:r>
              <a:rPr lang="en-US" baseline="0" dirty="0" err="1" smtClean="0"/>
              <a:t>kmers</a:t>
            </a:r>
            <a:r>
              <a:rPr lang="en-US" baseline="0" dirty="0" smtClean="0"/>
              <a:t> to regroup related </a:t>
            </a:r>
            <a:r>
              <a:rPr lang="en-US" baseline="0" dirty="0" err="1" smtClean="0"/>
              <a:t>contigs</a:t>
            </a:r>
            <a:r>
              <a:rPr lang="en-US" baseline="0" dirty="0" smtClean="0"/>
              <a:t>.  If reads exist that support the junction at the k-1 overlaps, then Chrysalis will cluster the inchworm </a:t>
            </a:r>
            <a:r>
              <a:rPr lang="en-US" baseline="0" dirty="0" err="1" smtClean="0"/>
              <a:t>contigs</a:t>
            </a:r>
            <a:r>
              <a:rPr lang="en-US" baseline="0" dirty="0" smtClean="0"/>
              <a:t> together.</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61</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a:t>
            </a:r>
            <a:r>
              <a:rPr lang="en-US" baseline="0" dirty="0" smtClean="0"/>
              <a:t> is a high-level overview of the Chrysalis operations.</a:t>
            </a:r>
            <a:endParaRPr lang="en-US" dirty="0" smtClean="0"/>
          </a:p>
          <a:p>
            <a:endParaRPr lang="en-US" dirty="0" smtClean="0"/>
          </a:p>
          <a:p>
            <a:r>
              <a:rPr lang="en-US" dirty="0" smtClean="0"/>
              <a:t>Chrysalis</a:t>
            </a:r>
            <a:r>
              <a:rPr lang="en-US" baseline="0" dirty="0" smtClean="0"/>
              <a:t> clusters related </a:t>
            </a:r>
            <a:r>
              <a:rPr lang="en-US" baseline="0" dirty="0" err="1" smtClean="0"/>
              <a:t>contigs</a:t>
            </a:r>
            <a:r>
              <a:rPr lang="en-US" baseline="0" dirty="0" smtClean="0"/>
              <a:t> based on these k-1mer overlaps.</a:t>
            </a:r>
          </a:p>
          <a:p>
            <a:r>
              <a:rPr lang="en-US" baseline="0" dirty="0" err="1" smtClean="0"/>
              <a:t>Chyrsalis</a:t>
            </a:r>
            <a:r>
              <a:rPr lang="en-US" baseline="0" dirty="0" smtClean="0"/>
              <a:t> also leverages read pairing information to join minimally overlapping </a:t>
            </a:r>
            <a:r>
              <a:rPr lang="en-US" baseline="0" dirty="0" err="1" smtClean="0"/>
              <a:t>contigs</a:t>
            </a:r>
            <a:r>
              <a:rPr lang="en-US" baseline="0" dirty="0" smtClean="0"/>
              <a:t>.</a:t>
            </a:r>
          </a:p>
          <a:p>
            <a:endParaRPr lang="en-US" baseline="0" dirty="0" smtClean="0"/>
          </a:p>
          <a:p>
            <a:r>
              <a:rPr lang="en-US" baseline="0" dirty="0" smtClean="0"/>
              <a:t>--</a:t>
            </a:r>
          </a:p>
          <a:p>
            <a:endParaRPr lang="en-US" baseline="0" dirty="0" smtClean="0"/>
          </a:p>
          <a:p>
            <a:r>
              <a:rPr lang="en-US" baseline="0" dirty="0" smtClean="0"/>
              <a:t>After identifying the connected inchworm </a:t>
            </a:r>
            <a:r>
              <a:rPr lang="en-US" baseline="0" dirty="0" err="1" smtClean="0"/>
              <a:t>contigs</a:t>
            </a:r>
            <a:r>
              <a:rPr lang="en-US" baseline="0" dirty="0" smtClean="0"/>
              <a:t>, it constructs a separate de </a:t>
            </a:r>
            <a:r>
              <a:rPr lang="en-US" baseline="0" dirty="0" err="1" smtClean="0"/>
              <a:t>Bruijn</a:t>
            </a:r>
            <a:r>
              <a:rPr lang="en-US" baseline="0" dirty="0" smtClean="0"/>
              <a:t> graph for each group.</a:t>
            </a:r>
          </a:p>
          <a:p>
            <a:endParaRPr lang="en-US" baseline="0" dirty="0" smtClean="0"/>
          </a:p>
          <a:p>
            <a:r>
              <a:rPr lang="en-US" baseline="0" dirty="0" smtClean="0"/>
              <a:t>(Again, the de </a:t>
            </a:r>
            <a:r>
              <a:rPr lang="en-US" baseline="0" dirty="0" err="1" smtClean="0"/>
              <a:t>Bruijn</a:t>
            </a:r>
            <a:r>
              <a:rPr lang="en-US" baseline="0" dirty="0" smtClean="0"/>
              <a:t> graph represents the overlaps between adjacent </a:t>
            </a:r>
            <a:r>
              <a:rPr lang="en-US" baseline="0" dirty="0" err="1" smtClean="0"/>
              <a:t>kmers</a:t>
            </a:r>
            <a:r>
              <a:rPr lang="en-US" baseline="0" dirty="0" smtClean="0"/>
              <a:t> in the sequences with branches at sites of variation.)</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62</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this is how we end up with many separate graphs, ideally one graph per gene, with each graph representing the transcriptional complexity at that locus.  </a:t>
            </a:r>
          </a:p>
          <a:p>
            <a:endParaRPr lang="en-US" baseline="0" dirty="0" smtClean="0"/>
          </a:p>
          <a:p>
            <a:r>
              <a:rPr lang="en-US" baseline="0" dirty="0" smtClean="0"/>
              <a:t>These graphs can then be processed in a parallel fashion by the next step of Trinity involving Butterfly.</a:t>
            </a:r>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63</a:t>
            </a:fld>
            <a:endParaRPr lang="en-US"/>
          </a:p>
        </p:txBody>
      </p:sp>
    </p:spTree>
    <p:extLst>
      <p:ext uri="{BB962C8B-B14F-4D97-AF65-F5344CB8AC3E}">
        <p14:creationId xmlns:p14="http://schemas.microsoft.com/office/powerpoint/2010/main" val="40793960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Butterfly operates on each of</a:t>
            </a:r>
            <a:r>
              <a:rPr lang="en-US" baseline="0" dirty="0" smtClean="0"/>
              <a:t> these graphs independently.</a:t>
            </a:r>
          </a:p>
          <a:p>
            <a:endParaRPr lang="en-US" baseline="0" dirty="0" smtClean="0"/>
          </a:p>
          <a:p>
            <a:r>
              <a:rPr lang="en-US" baseline="0" dirty="0" smtClean="0"/>
              <a:t>It first compacts the de </a:t>
            </a:r>
            <a:r>
              <a:rPr lang="en-US" baseline="0" dirty="0" err="1" smtClean="0"/>
              <a:t>Bruijn</a:t>
            </a:r>
            <a:r>
              <a:rPr lang="en-US" baseline="0" dirty="0" smtClean="0"/>
              <a:t> graph by collapsing the </a:t>
            </a:r>
            <a:r>
              <a:rPr lang="en-US" baseline="0" dirty="0" err="1" smtClean="0"/>
              <a:t>unbranched</a:t>
            </a:r>
            <a:r>
              <a:rPr lang="en-US" baseline="0" dirty="0" smtClean="0"/>
              <a:t> stretches, as described earlier.</a:t>
            </a:r>
          </a:p>
          <a:p>
            <a:endParaRPr lang="en-US" baseline="0" dirty="0" smtClean="0"/>
          </a:p>
          <a:p>
            <a:r>
              <a:rPr lang="en-US" baseline="0" dirty="0" smtClean="0"/>
              <a:t>It then threads the original sequencing reads into the graph, tracking the paths occupied by the reads and those paths supported by mate pairs.</a:t>
            </a:r>
          </a:p>
          <a:p>
            <a:endParaRPr lang="en-US" baseline="0" dirty="0" smtClean="0"/>
          </a:p>
          <a:p>
            <a:r>
              <a:rPr lang="en-US" baseline="0" dirty="0" smtClean="0"/>
              <a:t>Butterfly then reports the most probable paths through the graph supported by the reads and read pairings, emitting full-length transcripts for </a:t>
            </a:r>
            <a:r>
              <a:rPr lang="en-US" baseline="0" dirty="0" smtClean="0">
                <a:solidFill>
                  <a:srgbClr val="FF0000"/>
                </a:solidFill>
              </a:rPr>
              <a:t>isoforms and </a:t>
            </a:r>
            <a:r>
              <a:rPr lang="en-US" baseline="0" dirty="0" err="1" smtClean="0">
                <a:solidFill>
                  <a:srgbClr val="FF0000"/>
                </a:solidFill>
              </a:rPr>
              <a:t>paralogs</a:t>
            </a:r>
            <a:r>
              <a:rPr lang="en-US" baseline="0" dirty="0" smtClean="0">
                <a:solidFill>
                  <a:srgbClr val="FF0000"/>
                </a:solidFill>
              </a:rPr>
              <a:t>.</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64</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a:t>
            </a:r>
            <a:r>
              <a:rPr lang="en-US" baseline="0" dirty="0" smtClean="0"/>
              <a:t> real example to demonstrate how this works in practice.</a:t>
            </a:r>
            <a:endParaRPr lang="en-US" dirty="0" smtClean="0"/>
          </a:p>
          <a:p>
            <a:endParaRPr lang="en-US" dirty="0" smtClean="0"/>
          </a:p>
          <a:p>
            <a:r>
              <a:rPr lang="en-US" dirty="0" smtClean="0"/>
              <a:t>In</a:t>
            </a:r>
            <a:r>
              <a:rPr lang="en-US" baseline="0" dirty="0" smtClean="0"/>
              <a:t> our mouse RNA-</a:t>
            </a:r>
            <a:r>
              <a:rPr lang="en-US" baseline="0" dirty="0" err="1" smtClean="0"/>
              <a:t>Seq</a:t>
            </a:r>
            <a:r>
              <a:rPr lang="en-US" baseline="0" dirty="0" smtClean="0"/>
              <a:t> data set, we find a compacted de </a:t>
            </a:r>
            <a:r>
              <a:rPr lang="en-US" baseline="0" dirty="0" err="1" smtClean="0"/>
              <a:t>Bruijn</a:t>
            </a:r>
            <a:r>
              <a:rPr lang="en-US" baseline="0" dirty="0" smtClean="0"/>
              <a:t> graph that has three nodes.  </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65</a:t>
            </a:fld>
            <a:endParaRPr lang="en-US"/>
          </a:p>
        </p:txBody>
      </p:sp>
    </p:spTree>
    <p:extLst>
      <p:ext uri="{BB962C8B-B14F-4D97-AF65-F5344CB8AC3E}">
        <p14:creationId xmlns:p14="http://schemas.microsoft.com/office/powerpoint/2010/main" val="3347048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traversing</a:t>
            </a:r>
            <a:r>
              <a:rPr lang="en-US" baseline="0" dirty="0" smtClean="0"/>
              <a:t> the path from the top blue node to the bottom green node, we generate a single transcript sequence.</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66</a:t>
            </a:fld>
            <a:endParaRPr lang="en-US"/>
          </a:p>
        </p:txBody>
      </p:sp>
    </p:spTree>
    <p:extLst>
      <p:ext uri="{BB962C8B-B14F-4D97-AF65-F5344CB8AC3E}">
        <p14:creationId xmlns:p14="http://schemas.microsoft.com/office/powerpoint/2010/main" val="15178088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traversing the alternative path</a:t>
            </a:r>
            <a:r>
              <a:rPr lang="en-US" baseline="0" dirty="0" smtClean="0"/>
              <a:t> through the red node, we generate another transcript sequence.  This second transcript shares the blue and green segments, but contains an additional internal red segment.</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67</a:t>
            </a:fld>
            <a:endParaRPr lang="en-US"/>
          </a:p>
        </p:txBody>
      </p:sp>
    </p:spTree>
    <p:extLst>
      <p:ext uri="{BB962C8B-B14F-4D97-AF65-F5344CB8AC3E}">
        <p14:creationId xmlns:p14="http://schemas.microsoft.com/office/powerpoint/2010/main" val="3569960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mapping the</a:t>
            </a:r>
            <a:r>
              <a:rPr lang="en-US" baseline="0" dirty="0" smtClean="0"/>
              <a:t> transcripts to the reference genome sequence we can see that the inserted sequence actually corresponds to a cassette exon that is alternatively spliced, and novel given that it wasn’t found in the reference transcript structure.</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68</a:t>
            </a:fld>
            <a:endParaRPr lang="en-US"/>
          </a:p>
        </p:txBody>
      </p:sp>
    </p:spTree>
    <p:extLst>
      <p:ext uri="{BB962C8B-B14F-4D97-AF65-F5344CB8AC3E}">
        <p14:creationId xmlns:p14="http://schemas.microsoft.com/office/powerpoint/2010/main" val="26277364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Some transcript</a:t>
            </a:r>
            <a:r>
              <a:rPr lang="en-US" baseline="0" dirty="0" smtClean="0"/>
              <a:t> graphs are far more complex.</a:t>
            </a:r>
          </a:p>
          <a:p>
            <a:endParaRPr lang="en-US" baseline="0" dirty="0" smtClean="0"/>
          </a:p>
          <a:p>
            <a:r>
              <a:rPr lang="en-US" baseline="0" dirty="0" smtClean="0"/>
              <a:t>Here we have an example of two such transcripts derived from </a:t>
            </a:r>
            <a:r>
              <a:rPr lang="en-US" baseline="0" dirty="0" err="1" smtClean="0"/>
              <a:t>paralogous</a:t>
            </a:r>
            <a:r>
              <a:rPr lang="en-US" baseline="0" dirty="0" smtClean="0"/>
              <a:t> genes that became intertwined in the compacted graph due to stretches of sequence identity among segments of the transcripts.</a:t>
            </a:r>
          </a:p>
          <a:p>
            <a:endParaRPr lang="en-US" baseline="0" dirty="0" smtClean="0"/>
          </a:p>
          <a:p>
            <a:r>
              <a:rPr lang="en-US" baseline="0" dirty="0" smtClean="0"/>
              <a:t>Shared sequences are represented by the central sequence nodes and </a:t>
            </a:r>
            <a:r>
              <a:rPr lang="en-US" baseline="0" dirty="0" err="1" smtClean="0"/>
              <a:t>paralog</a:t>
            </a:r>
            <a:r>
              <a:rPr lang="en-US" baseline="0" dirty="0" smtClean="0"/>
              <a:t>-specific sequences are represented by branched nodes.</a:t>
            </a:r>
          </a:p>
          <a:p>
            <a:endParaRPr lang="en-US" baseline="0" dirty="0" smtClean="0"/>
          </a:p>
          <a:p>
            <a:r>
              <a:rPr lang="en-US" baseline="0" dirty="0" smtClean="0"/>
              <a:t>By tracing consistent paths of reads through the graph, Butterfly is able to tease apart the </a:t>
            </a:r>
            <a:r>
              <a:rPr lang="en-US" baseline="0" dirty="0" err="1" smtClean="0"/>
              <a:t>paralogous</a:t>
            </a:r>
            <a:r>
              <a:rPr lang="en-US" baseline="0" dirty="0" smtClean="0"/>
              <a:t> gene sequences and report the individual transcripts.  In this case, the green path yields one of the transcripts and the red path yields the other.</a:t>
            </a:r>
          </a:p>
          <a:p>
            <a:endParaRPr lang="en-US" baseline="0" dirty="0" smtClean="0"/>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69</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These transcripts, when mapped to the mouse genome match perfectly with the reference gene structures.   Here, the reference structures are shown in blue, and the Trinity-reconstructed transcripts are shown below.</a:t>
            </a:r>
          </a:p>
          <a:p>
            <a:endParaRPr lang="en-US" baseline="0" dirty="0" smtClean="0"/>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70</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7</a:t>
            </a:fld>
            <a:endParaRPr lang="en-US" dirty="0" smtClean="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smtClean="0">
              <a:latin typeface="Arial" pitchFamily="34" charset="0"/>
              <a:ea typeface="ＭＳ Ｐゴシック"/>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Regardless of the strategy chosen, the sensitivity for full-length transcript reconstruction</a:t>
            </a:r>
            <a:r>
              <a:rPr lang="en-US" baseline="0" dirty="0" smtClean="0"/>
              <a:t> will be effected by the depth of sequencing.</a:t>
            </a:r>
          </a:p>
          <a:p>
            <a:endParaRPr lang="en-US" baseline="0" dirty="0" smtClean="0"/>
          </a:p>
          <a:p>
            <a:r>
              <a:rPr lang="en-US" baseline="0" dirty="0" smtClean="0"/>
              <a:t>Here is a plot showing the number of genes having fully reconstructed transcripts as a function of depth of sequencing for both methods.  </a:t>
            </a:r>
          </a:p>
          <a:p>
            <a:r>
              <a:rPr lang="en-US" baseline="0" dirty="0" smtClean="0"/>
              <a:t>You can see that both methods generate more full-length transcripts with increased depth of sequencing, and both begin to saturate beyond a certain sequencing depth.</a:t>
            </a:r>
          </a:p>
          <a:p>
            <a:endParaRPr lang="en-US" baseline="0" dirty="0" smtClean="0"/>
          </a:p>
          <a:p>
            <a:r>
              <a:rPr lang="en-US" baseline="0" dirty="0" smtClean="0"/>
              <a:t>You’ll also notice that the cufflinks (genome-based) approach has increased sensitivity as compared to Trinity de novo assembly. This is because the genome-based method requires less overlap among reads, and is able to use the genome to fill in gaps between alignments of PE reads.</a:t>
            </a:r>
          </a:p>
        </p:txBody>
      </p:sp>
      <p:sp>
        <p:nvSpPr>
          <p:cNvPr id="4" name="Slide Number Placeholder 3"/>
          <p:cNvSpPr>
            <a:spLocks noGrp="1"/>
          </p:cNvSpPr>
          <p:nvPr>
            <p:ph type="sldNum" sz="quarter" idx="10"/>
          </p:nvPr>
        </p:nvSpPr>
        <p:spPr/>
        <p:txBody>
          <a:bodyPr/>
          <a:lstStyle/>
          <a:p>
            <a:fld id="{485721AC-E243-BC49-81AA-4F9E33E1DB3C}" type="slidenum">
              <a:rPr lang="en-US" smtClean="0"/>
              <a:t>74</a:t>
            </a:fld>
            <a:endParaRPr lang="en-US"/>
          </a:p>
        </p:txBody>
      </p:sp>
    </p:spTree>
    <p:extLst>
      <p:ext uri="{BB962C8B-B14F-4D97-AF65-F5344CB8AC3E}">
        <p14:creationId xmlns:p14="http://schemas.microsoft.com/office/powerpoint/2010/main" val="23581362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 Trinity</a:t>
            </a:r>
            <a:r>
              <a:rPr lang="en-US" baseline="0" dirty="0" smtClean="0"/>
              <a:t> doesn’t absolutely require it, </a:t>
            </a:r>
            <a:r>
              <a:rPr lang="en-US" dirty="0" smtClean="0"/>
              <a:t>Strand</a:t>
            </a:r>
            <a:r>
              <a:rPr lang="en-US" baseline="0" dirty="0" smtClean="0"/>
              <a:t> specific </a:t>
            </a:r>
            <a:r>
              <a:rPr lang="en-US" baseline="0" dirty="0" err="1" smtClean="0"/>
              <a:t>rna-seq</a:t>
            </a:r>
            <a:r>
              <a:rPr lang="en-US" baseline="0" dirty="0" smtClean="0"/>
              <a:t> is the preferred substrate for </a:t>
            </a:r>
            <a:r>
              <a:rPr lang="en-US" baseline="0" dirty="0" err="1" smtClean="0"/>
              <a:t>transcriptome</a:t>
            </a:r>
            <a:r>
              <a:rPr lang="en-US" baseline="0" dirty="0" smtClean="0"/>
              <a:t> assembly.</a:t>
            </a:r>
          </a:p>
          <a:p>
            <a:endParaRPr lang="en-US" baseline="0" dirty="0" smtClean="0"/>
          </a:p>
          <a:p>
            <a:r>
              <a:rPr lang="en-US" baseline="0" dirty="0" smtClean="0"/>
              <a:t>Computationally, there are fewer confounding graph structures since forward </a:t>
            </a:r>
            <a:r>
              <a:rPr lang="en-US" baseline="0" dirty="0" err="1" smtClean="0"/>
              <a:t>kmers</a:t>
            </a:r>
            <a:r>
              <a:rPr lang="en-US" baseline="0" dirty="0" smtClean="0"/>
              <a:t> and the reverse complement </a:t>
            </a:r>
            <a:r>
              <a:rPr lang="en-US" baseline="0" dirty="0" err="1" smtClean="0"/>
              <a:t>kmers</a:t>
            </a:r>
            <a:r>
              <a:rPr lang="en-US" baseline="0" dirty="0" smtClean="0"/>
              <a:t> are treated as distinct.</a:t>
            </a:r>
          </a:p>
          <a:p>
            <a:endParaRPr lang="en-US" baseline="0" dirty="0" smtClean="0"/>
          </a:p>
          <a:p>
            <a:r>
              <a:rPr lang="en-US" baseline="0" dirty="0" smtClean="0"/>
              <a:t>Biologically, it’s important because it allows for the separation of sense and antisense transcription.</a:t>
            </a:r>
          </a:p>
          <a:p>
            <a:endParaRPr lang="en-US" baseline="0" dirty="0" smtClean="0"/>
          </a:p>
          <a:p>
            <a:r>
              <a:rPr lang="en-US" baseline="0" dirty="0" smtClean="0"/>
              <a:t>--</a:t>
            </a:r>
          </a:p>
          <a:p>
            <a:endParaRPr lang="en-US" baseline="0" dirty="0" smtClean="0"/>
          </a:p>
          <a:p>
            <a:r>
              <a:rPr lang="en-US" baseline="0" dirty="0" smtClean="0"/>
              <a:t>Our group at the Broad performed a study of the various methods for generating strand-specific RNA-</a:t>
            </a:r>
            <a:r>
              <a:rPr lang="en-US" baseline="0" dirty="0" err="1" smtClean="0"/>
              <a:t>Seq</a:t>
            </a:r>
            <a:r>
              <a:rPr lang="en-US" baseline="0" dirty="0" smtClean="0"/>
              <a:t>, </a:t>
            </a:r>
          </a:p>
          <a:p>
            <a:endParaRPr lang="en-US" baseline="0" dirty="0" smtClean="0"/>
          </a:p>
          <a:p>
            <a:r>
              <a:rPr lang="en-US" baseline="0" dirty="0" smtClean="0"/>
              <a:t>--</a:t>
            </a:r>
          </a:p>
          <a:p>
            <a:endParaRPr lang="en-US" baseline="0" dirty="0" smtClean="0"/>
          </a:p>
          <a:p>
            <a:r>
              <a:rPr lang="en-US" baseline="0" dirty="0" smtClean="0"/>
              <a:t>and we found the ‘</a:t>
            </a:r>
            <a:r>
              <a:rPr lang="en-US" baseline="0" dirty="0" err="1" smtClean="0"/>
              <a:t>dUTP</a:t>
            </a:r>
            <a:r>
              <a:rPr lang="en-US" baseline="0" dirty="0" smtClean="0"/>
              <a:t> second strand marking’ method to be the leading protocol.  </a:t>
            </a:r>
          </a:p>
          <a:p>
            <a:endParaRPr lang="en-US" baseline="0" dirty="0" smtClean="0"/>
          </a:p>
          <a:p>
            <a:r>
              <a:rPr lang="en-US" baseline="0" dirty="0" smtClean="0"/>
              <a:t>We routinely generate strand-specific RNA-</a:t>
            </a:r>
            <a:r>
              <a:rPr lang="en-US" baseline="0" dirty="0" err="1" smtClean="0"/>
              <a:t>Seq</a:t>
            </a:r>
            <a:r>
              <a:rPr lang="en-US" baseline="0" dirty="0" smtClean="0"/>
              <a:t> as our default protocol at the Broad, and there are now kits available that make the approach readily accessible.</a:t>
            </a:r>
          </a:p>
        </p:txBody>
      </p:sp>
      <p:sp>
        <p:nvSpPr>
          <p:cNvPr id="4" name="Slide Number Placeholder 3"/>
          <p:cNvSpPr>
            <a:spLocks noGrp="1"/>
          </p:cNvSpPr>
          <p:nvPr>
            <p:ph type="sldNum" sz="quarter" idx="10"/>
          </p:nvPr>
        </p:nvSpPr>
        <p:spPr/>
        <p:txBody>
          <a:bodyPr/>
          <a:lstStyle/>
          <a:p>
            <a:fld id="{AEB432F8-549B-8D4E-891A-567AC352434D}" type="slidenum">
              <a:rPr lang="en-US" smtClean="0"/>
              <a:t>75</a:t>
            </a:fld>
            <a:endParaRPr lang="en-US"/>
          </a:p>
        </p:txBody>
      </p:sp>
    </p:spTree>
    <p:extLst>
      <p:ext uri="{BB962C8B-B14F-4D97-AF65-F5344CB8AC3E}">
        <p14:creationId xmlns:p14="http://schemas.microsoft.com/office/powerpoint/2010/main" val="31944161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1031"/>
          <p:cNvSpPr>
            <a:spLocks noGrp="1" noChangeArrowheads="1"/>
          </p:cNvSpPr>
          <p:nvPr>
            <p:ph type="sldNum" sz="quarter" idx="5"/>
          </p:nvPr>
        </p:nvSpPr>
        <p:spPr>
          <a:noFill/>
        </p:spPr>
        <p:txBody>
          <a:bodyPr/>
          <a:lstStyle/>
          <a:p>
            <a:fld id="{CA0262FD-FB8C-406D-B036-5AB26A20A6AD}" type="slidenum">
              <a:rPr lang="en-US" smtClean="0">
                <a:solidFill>
                  <a:prstClr val="black"/>
                </a:solidFill>
              </a:rPr>
              <a:pPr/>
              <a:t>76</a:t>
            </a:fld>
            <a:endParaRPr lang="en-US" dirty="0" smtClean="0">
              <a:solidFill>
                <a:prstClr val="black"/>
              </a:solidFill>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en-US" dirty="0" smtClean="0">
              <a:latin typeface="Arial" pitchFamily="34" charset="0"/>
              <a:ea typeface="ＭＳ Ｐゴシック"/>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Strand-specific RNA-</a:t>
            </a:r>
            <a:r>
              <a:rPr lang="en-US" dirty="0" err="1" smtClean="0"/>
              <a:t>Seq</a:t>
            </a:r>
            <a:r>
              <a:rPr lang="en-US" dirty="0" smtClean="0"/>
              <a:t> is tremendously </a:t>
            </a:r>
            <a:r>
              <a:rPr lang="en-US" baseline="0" dirty="0" smtClean="0"/>
              <a:t>useful when applied to organisms that have compact genomes.</a:t>
            </a:r>
          </a:p>
          <a:p>
            <a:endParaRPr lang="en-US" baseline="0" dirty="0" smtClean="0"/>
          </a:p>
          <a:p>
            <a:r>
              <a:rPr lang="en-US" baseline="0" dirty="0" smtClean="0"/>
              <a:t>Here’s an example from </a:t>
            </a:r>
            <a:r>
              <a:rPr lang="en-US" baseline="0" dirty="0" err="1" smtClean="0"/>
              <a:t>Schizosaccharomyces</a:t>
            </a:r>
            <a:r>
              <a:rPr lang="en-US" baseline="0" dirty="0" smtClean="0"/>
              <a:t> </a:t>
            </a:r>
            <a:r>
              <a:rPr lang="en-US" baseline="0" dirty="0" err="1" smtClean="0"/>
              <a:t>pombe</a:t>
            </a:r>
            <a:r>
              <a:rPr lang="en-US" baseline="0" dirty="0" smtClean="0"/>
              <a:t> (fission yeast) where we have two known genes that are transcribed on opposite strands and point toward each other.</a:t>
            </a:r>
          </a:p>
          <a:p>
            <a:endParaRPr lang="en-US" baseline="0" dirty="0" smtClean="0"/>
          </a:p>
          <a:p>
            <a:r>
              <a:rPr lang="en-US" baseline="0" dirty="0" smtClean="0"/>
              <a:t>We have strand specific </a:t>
            </a:r>
            <a:r>
              <a:rPr lang="en-US" baseline="0" dirty="0" err="1" smtClean="0"/>
              <a:t>rna-seq</a:t>
            </a:r>
            <a:r>
              <a:rPr lang="en-US" baseline="0" dirty="0" smtClean="0"/>
              <a:t> and the coverage plots for each strand are shown above.  From the coverage plots, you can see that there’s overlap in the coverage in their UTR regions, and if we didn’t have strand-specific data, then we’d reconstruct a single transcript that covers both genes.  Because we have the strand-specific data, though, Trinity is able to separately reconstruct these transcripts, allowing for overlap among their UTRs.</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77</a:t>
            </a:fld>
            <a:endParaRPr lang="en-US"/>
          </a:p>
        </p:txBody>
      </p:sp>
    </p:spTree>
    <p:extLst>
      <p:ext uri="{BB962C8B-B14F-4D97-AF65-F5344CB8AC3E}">
        <p14:creationId xmlns:p14="http://schemas.microsoft.com/office/powerpoint/2010/main" val="24850187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another example in</a:t>
            </a:r>
            <a:r>
              <a:rPr lang="en-US" baseline="0" dirty="0" smtClean="0"/>
              <a:t> fission yeast that highlights the importance of strand-specific </a:t>
            </a:r>
            <a:r>
              <a:rPr lang="en-US" baseline="0" dirty="0" err="1" smtClean="0"/>
              <a:t>rna</a:t>
            </a:r>
            <a:r>
              <a:rPr lang="en-US" baseline="0" dirty="0" smtClean="0"/>
              <a:t>-seq.</a:t>
            </a:r>
          </a:p>
          <a:p>
            <a:endParaRPr lang="en-US" baseline="0" dirty="0" smtClean="0"/>
          </a:p>
          <a:p>
            <a:r>
              <a:rPr lang="en-US" baseline="0" dirty="0" smtClean="0"/>
              <a:t>This region of the genome encodes three genes that are all encoded on the same strand. From the </a:t>
            </a:r>
            <a:r>
              <a:rPr lang="en-US" baseline="0" dirty="0" err="1" smtClean="0"/>
              <a:t>rna-seq</a:t>
            </a:r>
            <a:r>
              <a:rPr lang="en-US" baseline="0" dirty="0" smtClean="0"/>
              <a:t> coverage plots, we can see that the two genes on the end are transcribed on their coding strand, but the central gene encoding a meiosis specific protein kinase is dominated by transcription on the opposite strand.  This antisense transcription is thought to play an important role in the regulation of meiotic genes in fission yeast, and would have gone unnoticed if we hadn’t used strand-specific </a:t>
            </a:r>
            <a:r>
              <a:rPr lang="en-US" baseline="0" dirty="0" err="1" smtClean="0"/>
              <a:t>rna</a:t>
            </a:r>
            <a:r>
              <a:rPr lang="en-US" baseline="0" dirty="0" smtClean="0"/>
              <a:t>-seq.</a:t>
            </a:r>
          </a:p>
        </p:txBody>
      </p:sp>
      <p:sp>
        <p:nvSpPr>
          <p:cNvPr id="4" name="Slide Number Placeholder 3"/>
          <p:cNvSpPr>
            <a:spLocks noGrp="1"/>
          </p:cNvSpPr>
          <p:nvPr>
            <p:ph type="sldNum" sz="quarter" idx="10"/>
          </p:nvPr>
        </p:nvSpPr>
        <p:spPr/>
        <p:txBody>
          <a:bodyPr/>
          <a:lstStyle/>
          <a:p>
            <a:fld id="{AEB432F8-549B-8D4E-891A-567AC352434D}" type="slidenum">
              <a:rPr lang="en-US" smtClean="0"/>
              <a:t>78</a:t>
            </a:fld>
            <a:endParaRPr lang="en-US"/>
          </a:p>
        </p:txBody>
      </p:sp>
    </p:spTree>
    <p:extLst>
      <p:ext uri="{BB962C8B-B14F-4D97-AF65-F5344CB8AC3E}">
        <p14:creationId xmlns:p14="http://schemas.microsoft.com/office/powerpoint/2010/main" val="37703313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RNA-Seq,</a:t>
            </a:r>
            <a:r>
              <a:rPr lang="en-US" baseline="0" dirty="0" smtClean="0"/>
              <a:t> the expression of a transcript is measured based on the number of RNA-Seq reads sampled that map to the corresponding transcript.</a:t>
            </a:r>
          </a:p>
          <a:p>
            <a:endParaRPr lang="en-US" baseline="0" dirty="0" smtClean="0"/>
          </a:p>
          <a:p>
            <a:r>
              <a:rPr lang="en-US" baseline="0" dirty="0" smtClean="0"/>
              <a:t>The number of reads sequenced for a transcript depends on a number of factors.</a:t>
            </a:r>
          </a:p>
          <a:p>
            <a:endParaRPr lang="en-US" baseline="0" dirty="0" smtClean="0"/>
          </a:p>
          <a:p>
            <a:r>
              <a:rPr lang="en-US" baseline="0" dirty="0" smtClean="0"/>
              <a:t>For one, the number of reads observed depends on the expression of the transcript.  Transcripts that are expressed at higher levels should account for more reads in the sample than those expressed at lower levels if all else is equal.   </a:t>
            </a:r>
          </a:p>
          <a:p>
            <a:endParaRPr lang="en-US" baseline="0" dirty="0" smtClean="0"/>
          </a:p>
          <a:p>
            <a:r>
              <a:rPr lang="en-US" baseline="0" dirty="0" smtClean="0"/>
              <a:t>Also, the sequencing depth must be taken into account.  The deeper you sequence, the more reads you’ll observe mapping to transcripts at any expression level.</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81</a:t>
            </a:fld>
            <a:endParaRPr lang="en-US"/>
          </a:p>
        </p:txBody>
      </p:sp>
    </p:spTree>
    <p:extLst>
      <p:ext uri="{BB962C8B-B14F-4D97-AF65-F5344CB8AC3E}">
        <p14:creationId xmlns:p14="http://schemas.microsoft.com/office/powerpoint/2010/main" val="19201005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number of reads</a:t>
            </a:r>
            <a:r>
              <a:rPr lang="en-US" baseline="0" dirty="0" smtClean="0"/>
              <a:t> corresponding to a transcript also depends on its length.  Longer transcripts represent more real estate in the sequencing library than shorter transcripts expressed at the same level (number of transcripts per cell).</a:t>
            </a:r>
          </a:p>
          <a:p>
            <a:endParaRPr lang="en-US" baseline="0" dirty="0" smtClean="0"/>
          </a:p>
        </p:txBody>
      </p:sp>
      <p:sp>
        <p:nvSpPr>
          <p:cNvPr id="4" name="Slide Number Placeholder 3"/>
          <p:cNvSpPr>
            <a:spLocks noGrp="1"/>
          </p:cNvSpPr>
          <p:nvPr>
            <p:ph type="sldNum" sz="quarter" idx="10"/>
          </p:nvPr>
        </p:nvSpPr>
        <p:spPr/>
        <p:txBody>
          <a:bodyPr/>
          <a:lstStyle/>
          <a:p>
            <a:fld id="{485721AC-E243-BC49-81AA-4F9E33E1DB3C}" type="slidenum">
              <a:rPr lang="en-US" smtClean="0"/>
              <a:t>82</a:t>
            </a:fld>
            <a:endParaRPr lang="en-US"/>
          </a:p>
        </p:txBody>
      </p:sp>
    </p:spTree>
    <p:extLst>
      <p:ext uri="{BB962C8B-B14F-4D97-AF65-F5344CB8AC3E}">
        <p14:creationId xmlns:p14="http://schemas.microsoft.com/office/powerpoint/2010/main" val="31528571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so, when computing expression for transcripts, both the number of reads mapping to each transcript and the lengths of those transcripts must be taken into account.</a:t>
            </a:r>
            <a:endParaRPr lang="en-US" dirty="0" smtClean="0"/>
          </a:p>
          <a:p>
            <a:endParaRPr lang="en-US" dirty="0" smtClean="0"/>
          </a:p>
          <a:p>
            <a:r>
              <a:rPr lang="en-US" dirty="0" smtClean="0"/>
              <a:t>The metric reported is often in units of FPKM.</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83</a:t>
            </a:fld>
            <a:endParaRPr lang="en-US"/>
          </a:p>
        </p:txBody>
      </p:sp>
    </p:spTree>
    <p:extLst>
      <p:ext uri="{BB962C8B-B14F-4D97-AF65-F5344CB8AC3E}">
        <p14:creationId xmlns:p14="http://schemas.microsoft.com/office/powerpoint/2010/main" val="27145344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Accurately estimating</a:t>
            </a:r>
            <a:r>
              <a:rPr lang="en-US" baseline="0" dirty="0" smtClean="0"/>
              <a:t> transcript expression levels is actually much more complicated due to the fact that not all RNA-Seq reads are able to map uniquely to their corresponding transcript.</a:t>
            </a:r>
          </a:p>
          <a:p>
            <a:endParaRPr lang="en-US" baseline="0" dirty="0" smtClean="0"/>
          </a:p>
          <a:p>
            <a:r>
              <a:rPr lang="en-US" baseline="0" dirty="0" smtClean="0"/>
              <a:t>This is particularly the case for alternatively spliced transcripts.  Such transcripts are not entirely identical, but can share a substantial amount of sequence in common, differing at sites of splicing variation, such as due to skipped exons or from differential splice site selection.</a:t>
            </a:r>
          </a:p>
          <a:p>
            <a:endParaRPr lang="en-US" baseline="0" dirty="0" smtClean="0"/>
          </a:p>
          <a:p>
            <a:r>
              <a:rPr lang="en-US" dirty="0" smtClean="0"/>
              <a:t>Here’s an example of the problem,</a:t>
            </a:r>
            <a:r>
              <a:rPr lang="en-US" baseline="0" dirty="0" smtClean="0"/>
              <a:t> where we have two isoforms A, B, with shared sequences in blue and isoform- unique sequences in yellow or red.  Reads mapping to either the yellow or red sequences will map uniquely and unambiguously.  However, the reads that map to the blue regions will map ambiguously.  It isn’t obvious as to which transcript the reads were derived.   Using sophisticated statistical inference methods, we can infer the likelihood of a blue read having been derived from one isoform or the other, by taking into account the number of uniquely mapping reads and the length of each isoform.</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84</a:t>
            </a:fld>
            <a:endParaRPr lang="en-US"/>
          </a:p>
        </p:txBody>
      </p:sp>
    </p:spTree>
    <p:extLst>
      <p:ext uri="{BB962C8B-B14F-4D97-AF65-F5344CB8AC3E}">
        <p14:creationId xmlns:p14="http://schemas.microsoft.com/office/powerpoint/2010/main" val="35769721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tools</a:t>
            </a:r>
            <a:r>
              <a:rPr lang="en-US" baseline="0" dirty="0" smtClean="0"/>
              <a:t> available that implement these methods, which rely on the technique of expectation maximization.</a:t>
            </a:r>
          </a:p>
          <a:p>
            <a:endParaRPr lang="en-US" baseline="0" dirty="0" smtClean="0"/>
          </a:p>
          <a:p>
            <a:r>
              <a:rPr lang="en-US" baseline="0" dirty="0" smtClean="0"/>
              <a:t>Expectation maximization involves cycling between estimating parameters of a statistical model based on the data, and computing likelihood estimates of results from applying those model parameters.   </a:t>
            </a:r>
          </a:p>
          <a:p>
            <a:endParaRPr lang="en-US" baseline="0" dirty="0" smtClean="0"/>
          </a:p>
          <a:p>
            <a:r>
              <a:rPr lang="en-US" baseline="0" dirty="0" smtClean="0"/>
              <a:t>In this case, you can think of the algorithm as fractionally assigning the blue reads to each isoform and estimating the likelihood of those assignments.  With each iteration of the algorithm, the read assignments become more likely, and eventually the likelihood will converge to a maximum value.  Finally, the counts of reads assigned to each isoform </a:t>
            </a:r>
            <a:r>
              <a:rPr lang="en-US" baseline="0" smtClean="0"/>
              <a:t>are reported.</a:t>
            </a:r>
            <a:endParaRPr lang="en-US" baseline="0" dirty="0" smtClean="0"/>
          </a:p>
        </p:txBody>
      </p:sp>
      <p:sp>
        <p:nvSpPr>
          <p:cNvPr id="4" name="Slide Number Placeholder 3"/>
          <p:cNvSpPr>
            <a:spLocks noGrp="1"/>
          </p:cNvSpPr>
          <p:nvPr>
            <p:ph type="sldNum" sz="quarter" idx="10"/>
          </p:nvPr>
        </p:nvSpPr>
        <p:spPr/>
        <p:txBody>
          <a:bodyPr/>
          <a:lstStyle/>
          <a:p>
            <a:fld id="{485721AC-E243-BC49-81AA-4F9E33E1DB3C}" type="slidenum">
              <a:rPr lang="en-US" smtClean="0"/>
              <a:t>85</a:t>
            </a:fld>
            <a:endParaRPr lang="en-US"/>
          </a:p>
        </p:txBody>
      </p:sp>
    </p:spTree>
    <p:extLst>
      <p:ext uri="{BB962C8B-B14F-4D97-AF65-F5344CB8AC3E}">
        <p14:creationId xmlns:p14="http://schemas.microsoft.com/office/powerpoint/2010/main" val="1302293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8</a:t>
            </a:fld>
            <a:endParaRPr lang="en-US" dirty="0" smtClean="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smtClean="0">
              <a:latin typeface="Arial" pitchFamily="34" charset="0"/>
              <a:ea typeface="ＭＳ Ｐゴシック"/>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Differential expression</a:t>
            </a:r>
            <a:r>
              <a:rPr lang="en-US" baseline="0" dirty="0" smtClean="0"/>
              <a:t> analysis in RNA-Seq involves comparing expression levels for genes across two or more different samples.</a:t>
            </a:r>
          </a:p>
          <a:p>
            <a:r>
              <a:rPr lang="en-US" baseline="0" dirty="0" smtClean="0"/>
              <a:t>It is mostly an exercise in counting reads and doing statistics to determine if the counts are significantly different between conditions.</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53C46586-21CE-DA47-85F4-3DEC47D4D7C7}" type="slidenum">
              <a:rPr lang="en-US" smtClean="0"/>
              <a:t>86</a:t>
            </a:fld>
            <a:endParaRPr lang="en-US"/>
          </a:p>
        </p:txBody>
      </p:sp>
    </p:spTree>
    <p:extLst>
      <p:ext uri="{BB962C8B-B14F-4D97-AF65-F5344CB8AC3E}">
        <p14:creationId xmlns:p14="http://schemas.microsoft.com/office/powerpoint/2010/main" val="3231814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Pushes relative concentration of the other liver transcripts down.</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87</a:t>
            </a:fld>
            <a:endParaRPr lang="en-US"/>
          </a:p>
        </p:txBody>
      </p:sp>
    </p:spTree>
    <p:extLst>
      <p:ext uri="{BB962C8B-B14F-4D97-AF65-F5344CB8AC3E}">
        <p14:creationId xmlns:p14="http://schemas.microsoft.com/office/powerpoint/2010/main" val="7203566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89</a:t>
            </a:fld>
            <a:endParaRPr lang="en-US"/>
          </a:p>
        </p:txBody>
      </p:sp>
    </p:spTree>
    <p:extLst>
      <p:ext uri="{BB962C8B-B14F-4D97-AF65-F5344CB8AC3E}">
        <p14:creationId xmlns:p14="http://schemas.microsoft.com/office/powerpoint/2010/main" val="23545965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When we count reads, what we’re really doing is randomly sampling reads from a population.</a:t>
            </a:r>
          </a:p>
          <a:p>
            <a:r>
              <a:rPr lang="en-US" baseline="0" dirty="0" smtClean="0"/>
              <a:t>Observed counts resulting from random sampling are well modeled by the Poisson distribution.</a:t>
            </a:r>
          </a:p>
          <a:p>
            <a:r>
              <a:rPr lang="en-US" baseline="0" dirty="0" smtClean="0"/>
              <a:t>It has been shown that technical replicates of </a:t>
            </a:r>
            <a:r>
              <a:rPr lang="en-US" baseline="0" dirty="0" err="1" smtClean="0"/>
              <a:t>rna-seq</a:t>
            </a:r>
            <a:r>
              <a:rPr lang="en-US" baseline="0" dirty="0" smtClean="0"/>
              <a:t> samples, where it’s the same sample (which should show no differentially expressed transcripts), yield distributions of counts that are well modeled by Poisson.</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53C46586-21CE-DA47-85F4-3DEC47D4D7C7}" type="slidenum">
              <a:rPr lang="en-US" smtClean="0"/>
              <a:t>91</a:t>
            </a:fld>
            <a:endParaRPr lang="en-US"/>
          </a:p>
        </p:txBody>
      </p:sp>
    </p:spTree>
    <p:extLst>
      <p:ext uri="{BB962C8B-B14F-4D97-AF65-F5344CB8AC3E}">
        <p14:creationId xmlns:p14="http://schemas.microsoft.com/office/powerpoint/2010/main" val="30484791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a:t>
            </a:r>
            <a:r>
              <a:rPr lang="en-US" baseline="0" dirty="0" smtClean="0"/>
              <a:t> deduce with confidence that the transcripts are two-fold differentially expressed based on the distribution of observed counts.  Sequence deeper.</a:t>
            </a:r>
          </a:p>
          <a:p>
            <a:endParaRPr lang="en-US" baseline="0" dirty="0" smtClean="0"/>
          </a:p>
          <a:p>
            <a:r>
              <a:rPr lang="en-US" baseline="0" dirty="0" smtClean="0"/>
              <a:t>Poisson noise limits the ability to confidently detect differential expression with small values of read counts.</a:t>
            </a:r>
          </a:p>
          <a:p>
            <a:endParaRPr lang="en-US" dirty="0"/>
          </a:p>
        </p:txBody>
      </p:sp>
      <p:sp>
        <p:nvSpPr>
          <p:cNvPr id="4" name="Slide Number Placeholder 3"/>
          <p:cNvSpPr>
            <a:spLocks noGrp="1"/>
          </p:cNvSpPr>
          <p:nvPr>
            <p:ph type="sldNum" sz="quarter" idx="10"/>
          </p:nvPr>
        </p:nvSpPr>
        <p:spPr/>
        <p:txBody>
          <a:bodyPr/>
          <a:lstStyle/>
          <a:p>
            <a:fld id="{53C46586-21CE-DA47-85F4-3DEC47D4D7C7}" type="slidenum">
              <a:rPr lang="en-US" smtClean="0"/>
              <a:t>93</a:t>
            </a:fld>
            <a:endParaRPr lang="en-US"/>
          </a:p>
        </p:txBody>
      </p:sp>
    </p:spTree>
    <p:extLst>
      <p:ext uri="{BB962C8B-B14F-4D97-AF65-F5344CB8AC3E}">
        <p14:creationId xmlns:p14="http://schemas.microsoft.com/office/powerpoint/2010/main" val="5102343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95</a:t>
            </a:fld>
            <a:endParaRPr lang="en-US"/>
          </a:p>
        </p:txBody>
      </p:sp>
    </p:spTree>
    <p:extLst>
      <p:ext uri="{BB962C8B-B14F-4D97-AF65-F5344CB8AC3E}">
        <p14:creationId xmlns:p14="http://schemas.microsoft.com/office/powerpoint/2010/main" val="18199080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97</a:t>
            </a:fld>
            <a:endParaRPr lang="en-US"/>
          </a:p>
        </p:txBody>
      </p:sp>
    </p:spTree>
    <p:extLst>
      <p:ext uri="{BB962C8B-B14F-4D97-AF65-F5344CB8AC3E}">
        <p14:creationId xmlns:p14="http://schemas.microsoft.com/office/powerpoint/2010/main" val="23879752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104</a:t>
            </a:fld>
            <a:endParaRPr lang="en-US"/>
          </a:p>
        </p:txBody>
      </p:sp>
    </p:spTree>
    <p:extLst>
      <p:ext uri="{BB962C8B-B14F-4D97-AF65-F5344CB8AC3E}">
        <p14:creationId xmlns:p14="http://schemas.microsoft.com/office/powerpoint/2010/main" val="3355308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9</a:t>
            </a:fld>
            <a:endParaRPr lang="en-US" dirty="0" smtClean="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smtClean="0">
              <a:latin typeface="Arial" pitchFamily="34" charset="0"/>
              <a:ea typeface="ＭＳ Ｐゴシック"/>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 of the primary goals</a:t>
            </a:r>
            <a:r>
              <a:rPr lang="en-US" baseline="0" dirty="0" smtClean="0"/>
              <a:t> in RNA-Seq studies is to reconstruct the transcripts from which the short reads were derived, and transcript reconstruction is often a prerequisite to downstream studies such as genome annotation or </a:t>
            </a:r>
            <a:r>
              <a:rPr lang="en-US" baseline="0" dirty="0" err="1" smtClean="0"/>
              <a:t>diifferential</a:t>
            </a:r>
            <a:r>
              <a:rPr lang="en-US" baseline="0" dirty="0" smtClean="0"/>
              <a:t> expression analysis.</a:t>
            </a:r>
            <a:endParaRPr lang="en-US" dirty="0" smtClean="0"/>
          </a:p>
          <a:p>
            <a:endParaRPr lang="en-US" dirty="0" smtClean="0"/>
          </a:p>
          <a:p>
            <a:r>
              <a:rPr lang="en-US" dirty="0" smtClean="0"/>
              <a:t>Two general strategies</a:t>
            </a:r>
            <a:r>
              <a:rPr lang="en-US" baseline="0" dirty="0" smtClean="0"/>
              <a:t> have been explored for reconstructing transcripts from RNA-Seq reads.  </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14</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a:t>
            </a:r>
            <a:r>
              <a:rPr lang="en-US" baseline="0" dirty="0" smtClean="0"/>
              <a:t> strategy requires having a reference genome and involves first aligning reads to the genome using a spliced aligner.</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15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1D03F2D-FF1B-1547-BCC9-7E647B30FB26}" type="datetimeFigureOut">
              <a:rPr lang="en-US" smtClean="0"/>
              <a:t>10/21/15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756900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D03F2D-FF1B-1547-BCC9-7E647B30FB26}" type="datetimeFigureOut">
              <a:rPr lang="en-US" smtClean="0"/>
              <a:t>10/21/15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4082692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D03F2D-FF1B-1547-BCC9-7E647B30FB26}" type="datetimeFigureOut">
              <a:rPr lang="en-US" smtClean="0"/>
              <a:t>10/21/15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26568662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Rectangle 1030"/>
          <p:cNvSpPr>
            <a:spLocks noGrp="1" noChangeArrowheads="1"/>
          </p:cNvSpPr>
          <p:nvPr>
            <p:ph type="sldNum" sz="quarter" idx="10"/>
          </p:nvPr>
        </p:nvSpPr>
        <p:spPr>
          <a:xfrm>
            <a:off x="6705600" y="6248400"/>
            <a:ext cx="19050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Calibri" pitchFamily="36" charset="0"/>
              </a:defRPr>
            </a:lvl1pPr>
          </a:lstStyle>
          <a:p>
            <a:pPr>
              <a:defRPr/>
            </a:pPr>
            <a:fld id="{21C19A96-AE07-46D8-8C21-C35B4C0409D8}" type="slidenum">
              <a:rPr lang="en-US"/>
              <a:pPr>
                <a:defRPr/>
              </a:pPr>
              <a:t>‹#›</a:t>
            </a:fld>
            <a:endParaRPr lang="en-US" dirty="0"/>
          </a:p>
        </p:txBody>
      </p:sp>
    </p:spTree>
    <p:extLst>
      <p:ext uri="{BB962C8B-B14F-4D97-AF65-F5344CB8AC3E}">
        <p14:creationId xmlns:p14="http://schemas.microsoft.com/office/powerpoint/2010/main" val="1408518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D03F2D-FF1B-1547-BCC9-7E647B30FB26}" type="datetimeFigureOut">
              <a:rPr lang="en-US" smtClean="0"/>
              <a:t>10/21/15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190352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1D03F2D-FF1B-1547-BCC9-7E647B30FB26}" type="datetimeFigureOut">
              <a:rPr lang="en-US" smtClean="0"/>
              <a:t>10/21/15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2316987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1D03F2D-FF1B-1547-BCC9-7E647B30FB26}" type="datetimeFigureOut">
              <a:rPr lang="en-US" smtClean="0"/>
              <a:t>10/21/15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771140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1D03F2D-FF1B-1547-BCC9-7E647B30FB26}" type="datetimeFigureOut">
              <a:rPr lang="en-US" smtClean="0"/>
              <a:t>10/21/15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94564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1D03F2D-FF1B-1547-BCC9-7E647B30FB26}" type="datetimeFigureOut">
              <a:rPr lang="en-US" smtClean="0"/>
              <a:t>10/21/15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52405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D03F2D-FF1B-1547-BCC9-7E647B30FB26}" type="datetimeFigureOut">
              <a:rPr lang="en-US" smtClean="0"/>
              <a:t>10/21/15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1632827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1D03F2D-FF1B-1547-BCC9-7E647B30FB26}" type="datetimeFigureOut">
              <a:rPr lang="en-US" smtClean="0"/>
              <a:t>10/21/15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61341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1D03F2D-FF1B-1547-BCC9-7E647B30FB26}" type="datetimeFigureOut">
              <a:rPr lang="en-US" smtClean="0"/>
              <a:t>10/21/15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5984725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D03F2D-FF1B-1547-BCC9-7E647B30FB26}" type="datetimeFigureOut">
              <a:rPr lang="en-US" smtClean="0"/>
              <a:t>10/21/15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DD0FFD-985F-B941-A880-7DABC98BE673}" type="slidenum">
              <a:rPr lang="en-US" smtClean="0"/>
              <a:t>‹#›</a:t>
            </a:fld>
            <a:endParaRPr lang="en-US"/>
          </a:p>
        </p:txBody>
      </p:sp>
    </p:spTree>
    <p:extLst>
      <p:ext uri="{BB962C8B-B14F-4D97-AF65-F5344CB8AC3E}">
        <p14:creationId xmlns:p14="http://schemas.microsoft.com/office/powerpoint/2010/main" val="42405189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 Id="rId3" Type="http://schemas.openxmlformats.org/officeDocument/2006/relationships/image" Target="../media/image8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www.nature.com/nrg/journal/v12/n10/full/nrg3068.html" TargetMode="External"/><Relationship Id="rId4" Type="http://schemas.openxmlformats.org/officeDocument/2006/relationships/hyperlink" Target="http://www.ncbi.nlm.nih.gov/pmc/articles/PMC3334321/" TargetMode="External"/><Relationship Id="rId5" Type="http://schemas.openxmlformats.org/officeDocument/2006/relationships/hyperlink" Target="http://www.ncbi.nlm.nih.gov/pmc/articles/PMC3571712/" TargetMode="External"/><Relationship Id="rId6" Type="http://schemas.openxmlformats.org/officeDocument/2006/relationships/hyperlink" Target="http://www.nature.com/nprot/journal/v8/n8/full/nprot.2013.084.html" TargetMode="External"/><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gif"/><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gif"/></Relationships>
</file>

<file path=ppt/slides/_rels/slide17.xml.rels><?xml version="1.0" encoding="UTF-8" standalone="yes"?>
<Relationships xmlns="http://schemas.openxmlformats.org/package/2006/relationships"><Relationship Id="rId3" Type="http://schemas.openxmlformats.org/officeDocument/2006/relationships/image" Target="../media/image17.gif"/><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gif"/><Relationship Id="rId4" Type="http://schemas.openxmlformats.org/officeDocument/2006/relationships/image" Target="../media/image22.jpeg"/><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1.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jpeg"/><Relationship Id="rId5" Type="http://schemas.openxmlformats.org/officeDocument/2006/relationships/image" Target="../media/image44.png"/><Relationship Id="rId6"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3.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3.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3.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3.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3.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jpeg"/><Relationship Id="rId6" Type="http://schemas.openxmlformats.org/officeDocument/2006/relationships/image" Target="../media/image10.jpeg"/><Relationship Id="rId7" Type="http://schemas.openxmlformats.org/officeDocument/2006/relationships/image" Target="../media/image11.jpeg"/><Relationship Id="rId8" Type="http://schemas.openxmlformats.org/officeDocument/2006/relationships/image" Target="../media/image12.jpeg"/><Relationship Id="rId9"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3.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3.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3.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3.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3.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3.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3.jpeg"/></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3.jpe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3.jpe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8.png"/><Relationship Id="rId5" Type="http://schemas.openxmlformats.org/officeDocument/2006/relationships/image" Target="../media/image47.png"/><Relationship Id="rId6" Type="http://schemas.openxmlformats.org/officeDocument/2006/relationships/image" Target="../media/image43.jpe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jpeg"/><Relationship Id="rId6" Type="http://schemas.openxmlformats.org/officeDocument/2006/relationships/image" Target="../media/image10.jpeg"/><Relationship Id="rId7" Type="http://schemas.openxmlformats.org/officeDocument/2006/relationships/image" Target="../media/image11.jpeg"/><Relationship Id="rId8" Type="http://schemas.openxmlformats.org/officeDocument/2006/relationships/image" Target="../media/image12.jpeg"/><Relationship Id="rId9" Type="http://schemas.openxmlformats.org/officeDocument/2006/relationships/image" Target="../media/image13.png"/><Relationship Id="rId10" Type="http://schemas.openxmlformats.org/officeDocument/2006/relationships/image" Target="../media/image14.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8.png"/><Relationship Id="rId5" Type="http://schemas.openxmlformats.org/officeDocument/2006/relationships/image" Target="../media/image47.png"/><Relationship Id="rId6" Type="http://schemas.openxmlformats.org/officeDocument/2006/relationships/image" Target="../media/image43.jpe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8.png"/><Relationship Id="rId5" Type="http://schemas.openxmlformats.org/officeDocument/2006/relationships/image" Target="../media/image47.png"/><Relationship Id="rId6"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44.png"/><Relationship Id="rId6"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jpeg"/><Relationship Id="rId6" Type="http://schemas.openxmlformats.org/officeDocument/2006/relationships/image" Target="../media/image10.jpeg"/><Relationship Id="rId7" Type="http://schemas.openxmlformats.org/officeDocument/2006/relationships/image" Target="../media/image11.jpeg"/><Relationship Id="rId8" Type="http://schemas.openxmlformats.org/officeDocument/2006/relationships/image" Target="../media/image12.jpeg"/><Relationship Id="rId9"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75.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22.jpe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78.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jpeg"/><Relationship Id="rId6" Type="http://schemas.openxmlformats.org/officeDocument/2006/relationships/image" Target="../media/image10.jpeg"/><Relationship Id="rId7" Type="http://schemas.openxmlformats.org/officeDocument/2006/relationships/image" Target="../media/image11.jpeg"/><Relationship Id="rId8" Type="http://schemas.openxmlformats.org/officeDocument/2006/relationships/image" Target="../media/image12.jpeg"/><Relationship Id="rId9"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6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6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6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6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6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7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 Id="rId3" Type="http://schemas.openxmlformats.org/officeDocument/2006/relationships/image" Target="../media/image7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7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3486" y="456376"/>
            <a:ext cx="7772400" cy="1470025"/>
          </a:xfrm>
        </p:spPr>
        <p:txBody>
          <a:bodyPr>
            <a:noAutofit/>
          </a:bodyPr>
          <a:lstStyle/>
          <a:p>
            <a:r>
              <a:rPr lang="en-US" sz="2800" dirty="0" smtClean="0"/>
              <a:t>RNA-</a:t>
            </a:r>
            <a:r>
              <a:rPr lang="en-US" sz="2800" dirty="0" err="1" smtClean="0"/>
              <a:t>Seq</a:t>
            </a:r>
            <a:r>
              <a:rPr lang="en-US" sz="2800" dirty="0" smtClean="0"/>
              <a:t> Workshop: Genome-Guided </a:t>
            </a:r>
            <a:r>
              <a:rPr lang="en-US" sz="2800" dirty="0"/>
              <a:t>and </a:t>
            </a:r>
            <a:r>
              <a:rPr lang="en-US" sz="2800" dirty="0" smtClean="0"/>
              <a:t/>
            </a:r>
            <a:br>
              <a:rPr lang="en-US" sz="2800" dirty="0" smtClean="0"/>
            </a:br>
            <a:r>
              <a:rPr lang="en-US" sz="2800" dirty="0" smtClean="0"/>
              <a:t>Genome</a:t>
            </a:r>
            <a:r>
              <a:rPr lang="en-US" sz="2800" dirty="0"/>
              <a:t>-Free Transcript Reconstruction and </a:t>
            </a:r>
            <a:r>
              <a:rPr lang="en-US" sz="2800" dirty="0" smtClean="0"/>
              <a:t/>
            </a:r>
            <a:br>
              <a:rPr lang="en-US" sz="2800" dirty="0" smtClean="0"/>
            </a:br>
            <a:r>
              <a:rPr lang="en-US" sz="2800" dirty="0" smtClean="0"/>
              <a:t>Analysis Using </a:t>
            </a:r>
            <a:r>
              <a:rPr lang="en-US" sz="2800" dirty="0"/>
              <a:t>RNA-</a:t>
            </a:r>
            <a:r>
              <a:rPr lang="en-US" sz="2800" dirty="0" err="1" smtClean="0"/>
              <a:t>Seq</a:t>
            </a:r>
            <a:endParaRPr lang="en-US" sz="2000" dirty="0"/>
          </a:p>
        </p:txBody>
      </p:sp>
      <p:sp>
        <p:nvSpPr>
          <p:cNvPr id="3" name="Subtitle 2"/>
          <p:cNvSpPr>
            <a:spLocks noGrp="1"/>
          </p:cNvSpPr>
          <p:nvPr>
            <p:ph type="subTitle" idx="1"/>
          </p:nvPr>
        </p:nvSpPr>
        <p:spPr>
          <a:xfrm>
            <a:off x="1540930" y="2102921"/>
            <a:ext cx="6400800" cy="1383379"/>
          </a:xfrm>
        </p:spPr>
        <p:txBody>
          <a:bodyPr/>
          <a:lstStyle/>
          <a:p>
            <a:r>
              <a:rPr lang="en-US" dirty="0" smtClean="0"/>
              <a:t>Brian Haas</a:t>
            </a:r>
          </a:p>
          <a:p>
            <a:r>
              <a:rPr lang="en-US" dirty="0" smtClean="0"/>
              <a:t>Broad Institute</a:t>
            </a:r>
            <a:endParaRPr lang="en-US" dirty="0"/>
          </a:p>
        </p:txBody>
      </p:sp>
      <p:pic>
        <p:nvPicPr>
          <p:cNvPr id="4" name="Picture 3"/>
          <p:cNvPicPr>
            <a:picLocks noChangeAspect="1"/>
          </p:cNvPicPr>
          <p:nvPr/>
        </p:nvPicPr>
        <p:blipFill>
          <a:blip r:embed="rId3"/>
          <a:stretch>
            <a:fillRect/>
          </a:stretch>
        </p:blipFill>
        <p:spPr>
          <a:xfrm>
            <a:off x="1109599" y="3735845"/>
            <a:ext cx="2974845" cy="1962942"/>
          </a:xfrm>
          <a:prstGeom prst="rect">
            <a:avLst/>
          </a:prstGeom>
        </p:spPr>
      </p:pic>
      <p:pic>
        <p:nvPicPr>
          <p:cNvPr id="5" name="Picture 4"/>
          <p:cNvPicPr>
            <a:picLocks noChangeAspect="1"/>
          </p:cNvPicPr>
          <p:nvPr/>
        </p:nvPicPr>
        <p:blipFill>
          <a:blip r:embed="rId4"/>
          <a:stretch>
            <a:fillRect/>
          </a:stretch>
        </p:blipFill>
        <p:spPr>
          <a:xfrm>
            <a:off x="6536339" y="3735845"/>
            <a:ext cx="1654590" cy="2060624"/>
          </a:xfrm>
          <a:prstGeom prst="rect">
            <a:avLst/>
          </a:prstGeom>
        </p:spPr>
      </p:pic>
      <p:sp>
        <p:nvSpPr>
          <p:cNvPr id="6" name="TextBox 5"/>
          <p:cNvSpPr txBox="1"/>
          <p:nvPr/>
        </p:nvSpPr>
        <p:spPr>
          <a:xfrm>
            <a:off x="142436" y="6372338"/>
            <a:ext cx="2739264" cy="369332"/>
          </a:xfrm>
          <a:prstGeom prst="rect">
            <a:avLst/>
          </a:prstGeom>
          <a:noFill/>
        </p:spPr>
        <p:txBody>
          <a:bodyPr wrap="none" rtlCol="0">
            <a:spAutoFit/>
          </a:bodyPr>
          <a:lstStyle/>
          <a:p>
            <a:r>
              <a:rPr lang="en-US" dirty="0" smtClean="0"/>
              <a:t>Content updated Oct, 2015</a:t>
            </a:r>
            <a:endParaRPr lang="en-US" dirty="0"/>
          </a:p>
        </p:txBody>
      </p:sp>
    </p:spTree>
    <p:extLst>
      <p:ext uri="{BB962C8B-B14F-4D97-AF65-F5344CB8AC3E}">
        <p14:creationId xmlns:p14="http://schemas.microsoft.com/office/powerpoint/2010/main" val="11998779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597"/>
            <a:ext cx="8229600" cy="1143000"/>
          </a:xfrm>
        </p:spPr>
        <p:txBody>
          <a:bodyPr/>
          <a:lstStyle/>
          <a:p>
            <a:r>
              <a:rPr lang="en-US" dirty="0" smtClean="0"/>
              <a:t>Overview of RNA-Seq</a:t>
            </a:r>
            <a:endParaRPr lang="en-US" dirty="0"/>
          </a:p>
        </p:txBody>
      </p:sp>
      <p:pic>
        <p:nvPicPr>
          <p:cNvPr id="4" name="Picture 3"/>
          <p:cNvPicPr>
            <a:picLocks noChangeAspect="1"/>
          </p:cNvPicPr>
          <p:nvPr/>
        </p:nvPicPr>
        <p:blipFill>
          <a:blip r:embed="rId2"/>
          <a:stretch>
            <a:fillRect/>
          </a:stretch>
        </p:blipFill>
        <p:spPr>
          <a:xfrm>
            <a:off x="751495" y="940837"/>
            <a:ext cx="7662197" cy="5108131"/>
          </a:xfrm>
          <a:prstGeom prst="rect">
            <a:avLst/>
          </a:prstGeom>
        </p:spPr>
      </p:pic>
      <p:sp>
        <p:nvSpPr>
          <p:cNvPr id="5" name="TextBox 4"/>
          <p:cNvSpPr txBox="1"/>
          <p:nvPr/>
        </p:nvSpPr>
        <p:spPr>
          <a:xfrm>
            <a:off x="84390" y="6447276"/>
            <a:ext cx="7912242" cy="338554"/>
          </a:xfrm>
          <a:prstGeom prst="rect">
            <a:avLst/>
          </a:prstGeom>
          <a:noFill/>
        </p:spPr>
        <p:txBody>
          <a:bodyPr wrap="none" rtlCol="0">
            <a:spAutoFit/>
          </a:bodyPr>
          <a:lstStyle/>
          <a:p>
            <a:r>
              <a:rPr lang="en-US" sz="1600" dirty="0" smtClean="0"/>
              <a:t>From: http://www2.fml.tuebingen.mpg.de/</a:t>
            </a:r>
            <a:r>
              <a:rPr lang="en-US" sz="1600" dirty="0" err="1" smtClean="0"/>
              <a:t>raetsch</a:t>
            </a:r>
            <a:r>
              <a:rPr lang="en-US" sz="1600" dirty="0" smtClean="0"/>
              <a:t>/members/research/</a:t>
            </a:r>
            <a:r>
              <a:rPr lang="en-US" sz="1600" dirty="0" err="1" smtClean="0"/>
              <a:t>transcriptomics.html</a:t>
            </a:r>
            <a:endParaRPr lang="en-US" sz="1600" dirty="0"/>
          </a:p>
        </p:txBody>
      </p:sp>
    </p:spTree>
    <p:extLst>
      <p:ext uri="{BB962C8B-B14F-4D97-AF65-F5344CB8AC3E}">
        <p14:creationId xmlns:p14="http://schemas.microsoft.com/office/powerpoint/2010/main" val="3971070923"/>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31657"/>
            <a:ext cx="8229600" cy="1143000"/>
          </a:xfrm>
        </p:spPr>
        <p:txBody>
          <a:bodyPr/>
          <a:lstStyle/>
          <a:p>
            <a:r>
              <a:rPr lang="en-US" dirty="0" smtClean="0"/>
              <a:t>RNA-Seq Analysis Frameworks</a:t>
            </a:r>
            <a:endParaRPr lang="en-US" dirty="0"/>
          </a:p>
        </p:txBody>
      </p:sp>
    </p:spTree>
    <p:extLst>
      <p:ext uri="{BB962C8B-B14F-4D97-AF65-F5344CB8AC3E}">
        <p14:creationId xmlns:p14="http://schemas.microsoft.com/office/powerpoint/2010/main" val="4154148055"/>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3287"/>
            <a:ext cx="8229600" cy="1143000"/>
          </a:xfrm>
        </p:spPr>
        <p:txBody>
          <a:bodyPr>
            <a:noAutofit/>
          </a:bodyPr>
          <a:lstStyle/>
          <a:p>
            <a:r>
              <a:rPr lang="en-US" sz="3200" dirty="0" smtClean="0"/>
              <a:t>Tuxedo Framework for Transcriptome Analysis</a:t>
            </a:r>
            <a:endParaRPr lang="en-US" sz="3200" dirty="0"/>
          </a:p>
        </p:txBody>
      </p:sp>
      <p:grpSp>
        <p:nvGrpSpPr>
          <p:cNvPr id="23" name="Group 22"/>
          <p:cNvGrpSpPr/>
          <p:nvPr/>
        </p:nvGrpSpPr>
        <p:grpSpPr>
          <a:xfrm>
            <a:off x="256238" y="757961"/>
            <a:ext cx="8900801" cy="5263683"/>
            <a:chOff x="106033" y="1194921"/>
            <a:chExt cx="8900801" cy="5263683"/>
          </a:xfrm>
        </p:grpSpPr>
        <p:pic>
          <p:nvPicPr>
            <p:cNvPr id="4" name="Picture 3" descr="Screen Shot 2013-06-17 at 5.22.4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33" y="1194921"/>
              <a:ext cx="4301514" cy="4963285"/>
            </a:xfrm>
            <a:prstGeom prst="rect">
              <a:avLst/>
            </a:prstGeom>
          </p:spPr>
        </p:pic>
        <p:pic>
          <p:nvPicPr>
            <p:cNvPr id="5" name="Picture 4" descr="Screen Shot 2013-06-17 at 5.23.2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5556" y="2400845"/>
              <a:ext cx="4491278" cy="3784676"/>
            </a:xfrm>
            <a:prstGeom prst="rect">
              <a:avLst/>
            </a:prstGeom>
          </p:spPr>
        </p:pic>
        <p:grpSp>
          <p:nvGrpSpPr>
            <p:cNvPr id="22" name="Group 21"/>
            <p:cNvGrpSpPr/>
            <p:nvPr/>
          </p:nvGrpSpPr>
          <p:grpSpPr>
            <a:xfrm>
              <a:off x="2649148" y="1529310"/>
              <a:ext cx="4356076" cy="4929294"/>
              <a:chOff x="2649148" y="1529310"/>
              <a:chExt cx="4356076" cy="4929294"/>
            </a:xfrm>
          </p:grpSpPr>
          <p:cxnSp>
            <p:nvCxnSpPr>
              <p:cNvPr id="7" name="Straight Connector 6"/>
              <p:cNvCxnSpPr/>
              <p:nvPr/>
            </p:nvCxnSpPr>
            <p:spPr>
              <a:xfrm>
                <a:off x="2649148" y="6158206"/>
                <a:ext cx="0" cy="300398"/>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649148" y="6458604"/>
                <a:ext cx="1866408" cy="0"/>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4515556" y="1529310"/>
                <a:ext cx="0" cy="4929294"/>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4515557" y="1529310"/>
                <a:ext cx="2489667" cy="0"/>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7005224" y="1529310"/>
                <a:ext cx="0" cy="144738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24" name="TextBox 23"/>
          <p:cNvSpPr txBox="1"/>
          <p:nvPr/>
        </p:nvSpPr>
        <p:spPr>
          <a:xfrm>
            <a:off x="327729" y="6363021"/>
            <a:ext cx="7772718" cy="369332"/>
          </a:xfrm>
          <a:prstGeom prst="rect">
            <a:avLst/>
          </a:prstGeom>
          <a:noFill/>
        </p:spPr>
        <p:txBody>
          <a:bodyPr wrap="none" rtlCol="0">
            <a:spAutoFit/>
          </a:bodyPr>
          <a:lstStyle/>
          <a:p>
            <a:r>
              <a:rPr lang="en-US" dirty="0" smtClean="0"/>
              <a:t>Derived from: </a:t>
            </a:r>
            <a:r>
              <a:rPr lang="fr-FR" dirty="0"/>
              <a:t>Nat </a:t>
            </a:r>
            <a:r>
              <a:rPr lang="fr-FR" dirty="0" err="1"/>
              <a:t>Protoc</a:t>
            </a:r>
            <a:r>
              <a:rPr lang="fr-FR" dirty="0"/>
              <a:t>. 2012 Mar 1;7(3):562-78. </a:t>
            </a:r>
            <a:r>
              <a:rPr lang="fr-FR" dirty="0" err="1"/>
              <a:t>doi</a:t>
            </a:r>
            <a:r>
              <a:rPr lang="fr-FR" dirty="0"/>
              <a:t>: 10.1038/nprot.2012.016.</a:t>
            </a:r>
            <a:endParaRPr lang="en-US" dirty="0"/>
          </a:p>
        </p:txBody>
      </p:sp>
    </p:spTree>
    <p:extLst>
      <p:ext uri="{BB962C8B-B14F-4D97-AF65-F5344CB8AC3E}">
        <p14:creationId xmlns:p14="http://schemas.microsoft.com/office/powerpoint/2010/main" val="3725736529"/>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5977"/>
            <a:ext cx="8229600" cy="1143000"/>
          </a:xfrm>
        </p:spPr>
        <p:txBody>
          <a:bodyPr>
            <a:noAutofit/>
          </a:bodyPr>
          <a:lstStyle/>
          <a:p>
            <a:r>
              <a:rPr lang="en-US" sz="3200" dirty="0" smtClean="0"/>
              <a:t>Trinity Framework for Transcriptome Analysis</a:t>
            </a:r>
            <a:endParaRPr lang="en-US" sz="3200" dirty="0"/>
          </a:p>
        </p:txBody>
      </p:sp>
      <p:pic>
        <p:nvPicPr>
          <p:cNvPr id="4" name="Picture 3" descr="Screen Shot 2013-06-17 at 5.13.4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649" y="693929"/>
            <a:ext cx="6860862" cy="5958117"/>
          </a:xfrm>
          <a:prstGeom prst="rect">
            <a:avLst/>
          </a:prstGeom>
        </p:spPr>
      </p:pic>
    </p:spTree>
    <p:extLst>
      <p:ext uri="{BB962C8B-B14F-4D97-AF65-F5344CB8AC3E}">
        <p14:creationId xmlns:p14="http://schemas.microsoft.com/office/powerpoint/2010/main" val="250535399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3538"/>
            <a:ext cx="8229600" cy="1143000"/>
          </a:xfrm>
        </p:spPr>
        <p:txBody>
          <a:bodyPr/>
          <a:lstStyle/>
          <a:p>
            <a:r>
              <a:rPr lang="en-US" dirty="0" smtClean="0"/>
              <a:t>Summary of Key Points</a:t>
            </a:r>
            <a:endParaRPr lang="en-US" dirty="0"/>
          </a:p>
        </p:txBody>
      </p:sp>
      <p:sp>
        <p:nvSpPr>
          <p:cNvPr id="3" name="Content Placeholder 2"/>
          <p:cNvSpPr>
            <a:spLocks noGrp="1"/>
          </p:cNvSpPr>
          <p:nvPr>
            <p:ph idx="1"/>
          </p:nvPr>
        </p:nvSpPr>
        <p:spPr>
          <a:xfrm>
            <a:off x="561789" y="1286526"/>
            <a:ext cx="8229600" cy="4525963"/>
          </a:xfrm>
        </p:spPr>
        <p:txBody>
          <a:bodyPr>
            <a:normAutofit/>
          </a:bodyPr>
          <a:lstStyle/>
          <a:p>
            <a:r>
              <a:rPr lang="en-US" sz="2400" dirty="0" smtClean="0"/>
              <a:t>RNA-Seq is a versatile method for transcriptome analysis enabling quantification and novel transcript discovery.</a:t>
            </a:r>
          </a:p>
          <a:p>
            <a:r>
              <a:rPr lang="en-US" sz="2400" dirty="0" smtClean="0"/>
              <a:t>Genome-based and genome-free methods exist for transcript reconstruction</a:t>
            </a:r>
          </a:p>
          <a:p>
            <a:r>
              <a:rPr lang="en-US" sz="2400" dirty="0" smtClean="0"/>
              <a:t>Expression quantification is based on sampling and counting reads derived from transcripts</a:t>
            </a:r>
          </a:p>
          <a:p>
            <a:r>
              <a:rPr lang="en-US" sz="2400" dirty="0" smtClean="0"/>
              <a:t>Fold changes based on few read counts lack statistical significance.</a:t>
            </a:r>
          </a:p>
          <a:p>
            <a:r>
              <a:rPr lang="en-US" sz="2400" dirty="0" smtClean="0"/>
              <a:t>Multiple analysis frameworks are available – alternative and often complementary approaches to support biological investigations.</a:t>
            </a:r>
          </a:p>
          <a:p>
            <a:pPr marL="0" indent="0">
              <a:buNone/>
            </a:pPr>
            <a:endParaRPr lang="en-US" sz="2400" dirty="0" smtClean="0"/>
          </a:p>
        </p:txBody>
      </p:sp>
    </p:spTree>
    <p:extLst>
      <p:ext uri="{BB962C8B-B14F-4D97-AF65-F5344CB8AC3E}">
        <p14:creationId xmlns:p14="http://schemas.microsoft.com/office/powerpoint/2010/main" val="605829862"/>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Papers of Interest</a:t>
            </a:r>
            <a:endParaRPr lang="en-US" dirty="0"/>
          </a:p>
        </p:txBody>
      </p:sp>
      <p:sp>
        <p:nvSpPr>
          <p:cNvPr id="4" name="Content Placeholder 3"/>
          <p:cNvSpPr>
            <a:spLocks noGrp="1"/>
          </p:cNvSpPr>
          <p:nvPr>
            <p:ph idx="1"/>
          </p:nvPr>
        </p:nvSpPr>
        <p:spPr>
          <a:xfrm>
            <a:off x="351529" y="1704188"/>
            <a:ext cx="9144000" cy="3652569"/>
          </a:xfrm>
        </p:spPr>
        <p:txBody>
          <a:bodyPr>
            <a:normAutofit/>
          </a:bodyPr>
          <a:lstStyle/>
          <a:p>
            <a:r>
              <a:rPr lang="en-US" sz="2800" dirty="0" smtClean="0"/>
              <a:t>Next generation transcriptome assembly</a:t>
            </a:r>
          </a:p>
          <a:p>
            <a:pPr lvl="1"/>
            <a:r>
              <a:rPr lang="en-US" sz="1800" dirty="0">
                <a:hlinkClick r:id="rId3"/>
              </a:rPr>
              <a:t>http://www.nature.com/nrg/journal/v12/n10/full/nrg3068.</a:t>
            </a:r>
            <a:r>
              <a:rPr lang="en-US" sz="1800" dirty="0" smtClean="0">
                <a:hlinkClick r:id="rId3"/>
              </a:rPr>
              <a:t>html</a:t>
            </a:r>
            <a:endParaRPr lang="en-US" sz="1800" dirty="0" smtClean="0"/>
          </a:p>
          <a:p>
            <a:r>
              <a:rPr lang="en-US" sz="2800" dirty="0" smtClean="0"/>
              <a:t>Tuxedo protocol</a:t>
            </a:r>
          </a:p>
          <a:p>
            <a:pPr lvl="1"/>
            <a:r>
              <a:rPr lang="en-US" sz="2000" dirty="0">
                <a:hlinkClick r:id="rId4"/>
              </a:rPr>
              <a:t>http://www.ncbi.nlm.nih.gov/pmc/articles/PMC3334321</a:t>
            </a:r>
            <a:r>
              <a:rPr lang="en-US" sz="2000" dirty="0" smtClean="0">
                <a:hlinkClick r:id="rId4"/>
              </a:rPr>
              <a:t>/</a:t>
            </a:r>
            <a:endParaRPr lang="en-US" sz="2000" dirty="0" smtClean="0"/>
          </a:p>
          <a:p>
            <a:r>
              <a:rPr lang="en-US" sz="2800" dirty="0" smtClean="0"/>
              <a:t>Trinity</a:t>
            </a:r>
          </a:p>
          <a:p>
            <a:pPr lvl="1"/>
            <a:r>
              <a:rPr lang="en-US" sz="2000" dirty="0">
                <a:hlinkClick r:id="rId5"/>
              </a:rPr>
              <a:t>http://www.ncbi.nlm.nih.gov/pmc/articles/PMC3571712</a:t>
            </a:r>
            <a:r>
              <a:rPr lang="en-US" sz="2000" dirty="0" smtClean="0">
                <a:hlinkClick r:id="rId5"/>
              </a:rPr>
              <a:t>/</a:t>
            </a:r>
            <a:endParaRPr lang="en-US" sz="2000" dirty="0" smtClean="0"/>
          </a:p>
          <a:p>
            <a:pPr lvl="1"/>
            <a:r>
              <a:rPr lang="en-US" sz="2000" dirty="0">
                <a:hlinkClick r:id="rId6"/>
              </a:rPr>
              <a:t>http://</a:t>
            </a:r>
            <a:r>
              <a:rPr lang="en-US" sz="2000" dirty="0" err="1">
                <a:hlinkClick r:id="rId6"/>
              </a:rPr>
              <a:t>www.nature.com</a:t>
            </a:r>
            <a:r>
              <a:rPr lang="en-US" sz="2000" dirty="0">
                <a:hlinkClick r:id="rId6"/>
              </a:rPr>
              <a:t>/</a:t>
            </a:r>
            <a:r>
              <a:rPr lang="en-US" sz="2000" dirty="0" err="1">
                <a:hlinkClick r:id="rId6"/>
              </a:rPr>
              <a:t>nprot</a:t>
            </a:r>
            <a:r>
              <a:rPr lang="en-US" sz="2000" dirty="0">
                <a:hlinkClick r:id="rId6"/>
              </a:rPr>
              <a:t>/journal/v8/n8/full/nprot.2013.084.html</a:t>
            </a:r>
            <a:endParaRPr lang="en-US" sz="2000" dirty="0"/>
          </a:p>
        </p:txBody>
      </p:sp>
    </p:spTree>
    <p:extLst>
      <p:ext uri="{BB962C8B-B14F-4D97-AF65-F5344CB8AC3E}">
        <p14:creationId xmlns:p14="http://schemas.microsoft.com/office/powerpoint/2010/main" val="348434017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Common Data Formats for RNA-</a:t>
            </a:r>
            <a:r>
              <a:rPr lang="en-US" dirty="0" err="1" smtClean="0"/>
              <a:t>Seq</a:t>
            </a:r>
            <a:endParaRPr lang="en-US" dirty="0"/>
          </a:p>
        </p:txBody>
      </p:sp>
      <p:sp>
        <p:nvSpPr>
          <p:cNvPr id="5" name="TextBox 4"/>
          <p:cNvSpPr txBox="1"/>
          <p:nvPr/>
        </p:nvSpPr>
        <p:spPr>
          <a:xfrm>
            <a:off x="593750" y="2089155"/>
            <a:ext cx="6801862" cy="646331"/>
          </a:xfrm>
          <a:prstGeom prst="rect">
            <a:avLst/>
          </a:prstGeom>
          <a:noFill/>
          <a:ln>
            <a:solidFill>
              <a:schemeClr val="tx1"/>
            </a:solidFill>
          </a:ln>
        </p:spPr>
        <p:txBody>
          <a:bodyPr wrap="none" rtlCol="0">
            <a:spAutoFit/>
          </a:bodyPr>
          <a:lstStyle/>
          <a:p>
            <a:r>
              <a:rPr lang="en-US" dirty="0" smtClean="0"/>
              <a:t>&gt;61DFRAAXX100204:1:100:10494:3070/1</a:t>
            </a:r>
          </a:p>
          <a:p>
            <a:r>
              <a:rPr lang="en-US" dirty="0" smtClean="0"/>
              <a:t>AAACAACAGGGCACATTGTCACTCTTGTATTTGAAAAACACTTTCCGGCCAT</a:t>
            </a:r>
            <a:endParaRPr lang="en-US" dirty="0"/>
          </a:p>
        </p:txBody>
      </p:sp>
      <p:sp>
        <p:nvSpPr>
          <p:cNvPr id="6" name="TextBox 5"/>
          <p:cNvSpPr txBox="1"/>
          <p:nvPr/>
        </p:nvSpPr>
        <p:spPr>
          <a:xfrm>
            <a:off x="587182" y="1597583"/>
            <a:ext cx="1535284" cy="646331"/>
          </a:xfrm>
          <a:prstGeom prst="rect">
            <a:avLst/>
          </a:prstGeom>
          <a:noFill/>
        </p:spPr>
        <p:txBody>
          <a:bodyPr wrap="none" rtlCol="0">
            <a:spAutoFit/>
          </a:bodyPr>
          <a:lstStyle/>
          <a:p>
            <a:r>
              <a:rPr lang="en-US" dirty="0" smtClean="0"/>
              <a:t>FASTA format:</a:t>
            </a:r>
          </a:p>
          <a:p>
            <a:endParaRPr lang="en-US" dirty="0"/>
          </a:p>
        </p:txBody>
      </p:sp>
      <p:sp>
        <p:nvSpPr>
          <p:cNvPr id="7" name="TextBox 6"/>
          <p:cNvSpPr txBox="1"/>
          <p:nvPr/>
        </p:nvSpPr>
        <p:spPr>
          <a:xfrm>
            <a:off x="573530" y="3249765"/>
            <a:ext cx="1557037" cy="369332"/>
          </a:xfrm>
          <a:prstGeom prst="rect">
            <a:avLst/>
          </a:prstGeom>
          <a:noFill/>
        </p:spPr>
        <p:txBody>
          <a:bodyPr wrap="none" rtlCol="0">
            <a:spAutoFit/>
          </a:bodyPr>
          <a:lstStyle/>
          <a:p>
            <a:r>
              <a:rPr lang="en-US" dirty="0" smtClean="0"/>
              <a:t>FASTQ format:</a:t>
            </a:r>
            <a:endParaRPr lang="en-US" dirty="0"/>
          </a:p>
        </p:txBody>
      </p:sp>
      <p:sp>
        <p:nvSpPr>
          <p:cNvPr id="8" name="TextBox 7"/>
          <p:cNvSpPr txBox="1"/>
          <p:nvPr/>
        </p:nvSpPr>
        <p:spPr>
          <a:xfrm>
            <a:off x="614495" y="3714682"/>
            <a:ext cx="6801862" cy="1200329"/>
          </a:xfrm>
          <a:prstGeom prst="rect">
            <a:avLst/>
          </a:prstGeom>
          <a:noFill/>
          <a:ln>
            <a:solidFill>
              <a:srgbClr val="000000"/>
            </a:solidFill>
          </a:ln>
        </p:spPr>
        <p:txBody>
          <a:bodyPr wrap="none" rtlCol="0">
            <a:spAutoFit/>
          </a:bodyPr>
          <a:lstStyle/>
          <a:p>
            <a:r>
              <a:rPr lang="en-US" dirty="0" smtClean="0"/>
              <a:t>@61DFRAAXX100204:1:100:10494:3070/1</a:t>
            </a:r>
          </a:p>
          <a:p>
            <a:r>
              <a:rPr lang="en-US" dirty="0" smtClean="0"/>
              <a:t>AAACAACAGGGCACATTGTCACTCTTGTATTTGAAAAACACTTTCCGGCCAT</a:t>
            </a:r>
            <a:endParaRPr lang="en-US" dirty="0"/>
          </a:p>
          <a:p>
            <a:r>
              <a:rPr lang="en-US" dirty="0" smtClean="0"/>
              <a:t>+</a:t>
            </a:r>
          </a:p>
          <a:p>
            <a:r>
              <a:rPr lang="en-US" dirty="0" smtClean="0"/>
              <a:t>ACCCCCCCCCCCCCCCCCCCCCCCCCCCCCBC?CCCCCCCCC@@CACCCCCA</a:t>
            </a:r>
            <a:endParaRPr lang="en-US" dirty="0"/>
          </a:p>
        </p:txBody>
      </p:sp>
      <p:grpSp>
        <p:nvGrpSpPr>
          <p:cNvPr id="13" name="Group 12"/>
          <p:cNvGrpSpPr/>
          <p:nvPr/>
        </p:nvGrpSpPr>
        <p:grpSpPr>
          <a:xfrm>
            <a:off x="4995622" y="5085991"/>
            <a:ext cx="2749471" cy="806280"/>
            <a:chOff x="4995622" y="5085991"/>
            <a:chExt cx="2749471" cy="806280"/>
          </a:xfrm>
        </p:grpSpPr>
        <p:cxnSp>
          <p:nvCxnSpPr>
            <p:cNvPr id="10" name="Straight Arrow Connector 9"/>
            <p:cNvCxnSpPr/>
            <p:nvPr/>
          </p:nvCxnSpPr>
          <p:spPr>
            <a:xfrm flipV="1">
              <a:off x="5516783" y="5085991"/>
              <a:ext cx="0" cy="4369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995622" y="5522939"/>
              <a:ext cx="2749471" cy="369332"/>
            </a:xfrm>
            <a:prstGeom prst="rect">
              <a:avLst/>
            </a:prstGeom>
            <a:noFill/>
          </p:spPr>
          <p:txBody>
            <a:bodyPr wrap="none" rtlCol="0">
              <a:spAutoFit/>
            </a:bodyPr>
            <a:lstStyle/>
            <a:p>
              <a:r>
                <a:rPr lang="en-US" dirty="0" err="1" smtClean="0"/>
                <a:t>AsciiEncodedQual</a:t>
              </a:r>
              <a:r>
                <a:rPr lang="en-US" dirty="0" smtClean="0"/>
                <a:t> (‘C’) = </a:t>
              </a:r>
              <a:r>
                <a:rPr lang="en-US" b="1" dirty="0" smtClean="0"/>
                <a:t>64</a:t>
              </a:r>
              <a:endParaRPr lang="en-US" b="1" dirty="0"/>
            </a:p>
          </p:txBody>
        </p:sp>
      </p:grpSp>
      <p:sp>
        <p:nvSpPr>
          <p:cNvPr id="12" name="TextBox 11"/>
          <p:cNvSpPr txBox="1"/>
          <p:nvPr/>
        </p:nvSpPr>
        <p:spPr>
          <a:xfrm>
            <a:off x="614495" y="5098987"/>
            <a:ext cx="4960237" cy="369332"/>
          </a:xfrm>
          <a:prstGeom prst="rect">
            <a:avLst/>
          </a:prstGeom>
          <a:noFill/>
        </p:spPr>
        <p:txBody>
          <a:bodyPr wrap="none" rtlCol="0">
            <a:spAutoFit/>
          </a:bodyPr>
          <a:lstStyle/>
          <a:p>
            <a:r>
              <a:rPr lang="en-US" dirty="0" err="1" smtClean="0"/>
              <a:t>AsciiEncodedQual</a:t>
            </a:r>
            <a:r>
              <a:rPr lang="en-US" dirty="0" smtClean="0"/>
              <a:t>(x) = -10 * log10(</a:t>
            </a:r>
            <a:r>
              <a:rPr lang="en-US" dirty="0" err="1" smtClean="0"/>
              <a:t>Pwrong</a:t>
            </a:r>
            <a:r>
              <a:rPr lang="en-US" dirty="0" smtClean="0"/>
              <a:t>(x)) + 33</a:t>
            </a:r>
            <a:endParaRPr lang="en-US" dirty="0"/>
          </a:p>
        </p:txBody>
      </p:sp>
      <p:sp>
        <p:nvSpPr>
          <p:cNvPr id="14" name="TextBox 13"/>
          <p:cNvSpPr txBox="1"/>
          <p:nvPr/>
        </p:nvSpPr>
        <p:spPr>
          <a:xfrm>
            <a:off x="885416" y="5967040"/>
            <a:ext cx="5750292" cy="369332"/>
          </a:xfrm>
          <a:prstGeom prst="rect">
            <a:avLst/>
          </a:prstGeom>
          <a:noFill/>
        </p:spPr>
        <p:txBody>
          <a:bodyPr wrap="none" rtlCol="0">
            <a:spAutoFit/>
          </a:bodyPr>
          <a:lstStyle/>
          <a:p>
            <a:r>
              <a:rPr lang="en-US" dirty="0" smtClean="0"/>
              <a:t>So, </a:t>
            </a:r>
            <a:r>
              <a:rPr lang="en-US" dirty="0" err="1" smtClean="0"/>
              <a:t>Pwrong</a:t>
            </a:r>
            <a:r>
              <a:rPr lang="en-US" dirty="0" smtClean="0"/>
              <a:t>(‘C’) =  10^( (</a:t>
            </a:r>
            <a:r>
              <a:rPr lang="en-US" b="1" dirty="0" smtClean="0"/>
              <a:t>64</a:t>
            </a:r>
            <a:r>
              <a:rPr lang="en-US" dirty="0" smtClean="0"/>
              <a:t>-33/ (-10) )  = 10^-3.4   =  </a:t>
            </a:r>
            <a:r>
              <a:rPr lang="en-US" b="1" dirty="0" smtClean="0"/>
              <a:t>0.0004 </a:t>
            </a:r>
            <a:r>
              <a:rPr lang="en-US" dirty="0" smtClean="0"/>
              <a:t>  </a:t>
            </a:r>
            <a:endParaRPr lang="en-US" dirty="0"/>
          </a:p>
        </p:txBody>
      </p:sp>
      <p:grpSp>
        <p:nvGrpSpPr>
          <p:cNvPr id="9" name="Group 8"/>
          <p:cNvGrpSpPr/>
          <p:nvPr/>
        </p:nvGrpSpPr>
        <p:grpSpPr>
          <a:xfrm>
            <a:off x="7518746" y="3990841"/>
            <a:ext cx="1505979" cy="910274"/>
            <a:chOff x="7518746" y="3990841"/>
            <a:chExt cx="1505979" cy="910274"/>
          </a:xfrm>
        </p:grpSpPr>
        <p:sp>
          <p:nvSpPr>
            <p:cNvPr id="3" name="TextBox 2"/>
            <p:cNvSpPr txBox="1"/>
            <p:nvPr/>
          </p:nvSpPr>
          <p:spPr>
            <a:xfrm>
              <a:off x="7518789" y="3990841"/>
              <a:ext cx="656700" cy="369332"/>
            </a:xfrm>
            <a:prstGeom prst="rect">
              <a:avLst/>
            </a:prstGeom>
            <a:noFill/>
          </p:spPr>
          <p:txBody>
            <a:bodyPr wrap="none" rtlCol="0">
              <a:spAutoFit/>
            </a:bodyPr>
            <a:lstStyle/>
            <a:p>
              <a:r>
                <a:rPr lang="en-US" dirty="0"/>
                <a:t>R</a:t>
              </a:r>
              <a:r>
                <a:rPr lang="en-US" dirty="0" smtClean="0"/>
                <a:t>ead</a:t>
              </a:r>
              <a:endParaRPr lang="en-US" dirty="0"/>
            </a:p>
          </p:txBody>
        </p:sp>
        <p:sp>
          <p:nvSpPr>
            <p:cNvPr id="4" name="TextBox 3"/>
            <p:cNvSpPr txBox="1"/>
            <p:nvPr/>
          </p:nvSpPr>
          <p:spPr>
            <a:xfrm>
              <a:off x="7518746" y="4531783"/>
              <a:ext cx="1505979" cy="369332"/>
            </a:xfrm>
            <a:prstGeom prst="rect">
              <a:avLst/>
            </a:prstGeom>
            <a:noFill/>
          </p:spPr>
          <p:txBody>
            <a:bodyPr wrap="none" rtlCol="0">
              <a:spAutoFit/>
            </a:bodyPr>
            <a:lstStyle/>
            <a:p>
              <a:r>
                <a:rPr lang="en-US" dirty="0" smtClean="0"/>
                <a:t>Quality values</a:t>
              </a:r>
              <a:endParaRPr lang="en-US" dirty="0"/>
            </a:p>
          </p:txBody>
        </p:sp>
      </p:grpSp>
    </p:spTree>
    <p:extLst>
      <p:ext uri="{BB962C8B-B14F-4D97-AF65-F5344CB8AC3E}">
        <p14:creationId xmlns:p14="http://schemas.microsoft.com/office/powerpoint/2010/main" val="4763379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193"/>
            <a:ext cx="8229600" cy="1143000"/>
          </a:xfrm>
        </p:spPr>
        <p:txBody>
          <a:bodyPr/>
          <a:lstStyle/>
          <a:p>
            <a:r>
              <a:rPr lang="en-US" dirty="0" smtClean="0"/>
              <a:t>Paired-end Sequences</a:t>
            </a:r>
            <a:endParaRPr lang="en-US" dirty="0"/>
          </a:p>
        </p:txBody>
      </p:sp>
      <p:sp>
        <p:nvSpPr>
          <p:cNvPr id="4" name="TextBox 3"/>
          <p:cNvSpPr txBox="1"/>
          <p:nvPr/>
        </p:nvSpPr>
        <p:spPr>
          <a:xfrm>
            <a:off x="1078780" y="3456541"/>
            <a:ext cx="6801862" cy="1200329"/>
          </a:xfrm>
          <a:prstGeom prst="rect">
            <a:avLst/>
          </a:prstGeom>
          <a:noFill/>
          <a:ln>
            <a:solidFill>
              <a:srgbClr val="000090"/>
            </a:solidFill>
          </a:ln>
        </p:spPr>
        <p:txBody>
          <a:bodyPr wrap="none" rtlCol="0">
            <a:spAutoFit/>
          </a:bodyPr>
          <a:lstStyle/>
          <a:p>
            <a:r>
              <a:rPr lang="en-US" dirty="0" smtClean="0"/>
              <a:t>@61DFRAAXX100204:1:100:10494:3070/1</a:t>
            </a:r>
          </a:p>
          <a:p>
            <a:r>
              <a:rPr lang="en-US" dirty="0" smtClean="0"/>
              <a:t>AAACAACAGGGCACATTGTCACTCTTGTATTTGAAAAACACTTTCCGGCCAT</a:t>
            </a:r>
            <a:endParaRPr lang="en-US" dirty="0"/>
          </a:p>
          <a:p>
            <a:r>
              <a:rPr lang="en-US" dirty="0" smtClean="0"/>
              <a:t>+</a:t>
            </a:r>
          </a:p>
          <a:p>
            <a:r>
              <a:rPr lang="en-US" dirty="0" smtClean="0"/>
              <a:t>ACCCCCCCCCCCCCCCCCCCCCCCCCCCCCBC?CCCCCCCCC@@CACCCCCA</a:t>
            </a:r>
            <a:endParaRPr lang="en-US" dirty="0"/>
          </a:p>
        </p:txBody>
      </p:sp>
      <p:sp>
        <p:nvSpPr>
          <p:cNvPr id="5" name="TextBox 4"/>
          <p:cNvSpPr txBox="1"/>
          <p:nvPr/>
        </p:nvSpPr>
        <p:spPr>
          <a:xfrm>
            <a:off x="1078780" y="4925207"/>
            <a:ext cx="6840334" cy="1200329"/>
          </a:xfrm>
          <a:prstGeom prst="rect">
            <a:avLst/>
          </a:prstGeom>
          <a:noFill/>
          <a:ln>
            <a:solidFill>
              <a:srgbClr val="FF0000"/>
            </a:solidFill>
          </a:ln>
        </p:spPr>
        <p:txBody>
          <a:bodyPr wrap="none" rtlCol="0">
            <a:spAutoFit/>
          </a:bodyPr>
          <a:lstStyle/>
          <a:p>
            <a:r>
              <a:rPr lang="en-US" dirty="0" smtClean="0"/>
              <a:t>@61DFRAAXX100204:1:100:10494:3070/2</a:t>
            </a:r>
          </a:p>
          <a:p>
            <a:r>
              <a:rPr lang="en-US" dirty="0" smtClean="0"/>
              <a:t>CTCAAATGGTTAATTCTCAGGCTGCAAATATTCGTTCAGGATGGAAGAACA</a:t>
            </a:r>
          </a:p>
          <a:p>
            <a:r>
              <a:rPr lang="en-US" dirty="0" smtClean="0"/>
              <a:t>+</a:t>
            </a:r>
          </a:p>
          <a:p>
            <a:r>
              <a:rPr lang="en-US" dirty="0" smtClean="0"/>
              <a:t>C&lt;CCCCCCCACCCCCCCCCCCCCCCCCCCCCCCCCCCCCCCCCCCCCCBCCCC</a:t>
            </a:r>
            <a:endParaRPr lang="en-US" dirty="0"/>
          </a:p>
        </p:txBody>
      </p:sp>
      <p:pic>
        <p:nvPicPr>
          <p:cNvPr id="6" name="Picture 5" descr="Screen Shot 2012-10-22 at 3.30.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590" y="1259927"/>
            <a:ext cx="7251700" cy="1130300"/>
          </a:xfrm>
          <a:prstGeom prst="rect">
            <a:avLst/>
          </a:prstGeom>
        </p:spPr>
      </p:pic>
      <p:sp>
        <p:nvSpPr>
          <p:cNvPr id="7" name="TextBox 6"/>
          <p:cNvSpPr txBox="1"/>
          <p:nvPr/>
        </p:nvSpPr>
        <p:spPr>
          <a:xfrm>
            <a:off x="1078780" y="2348586"/>
            <a:ext cx="5876879" cy="1384995"/>
          </a:xfrm>
          <a:prstGeom prst="rect">
            <a:avLst/>
          </a:prstGeom>
          <a:noFill/>
        </p:spPr>
        <p:txBody>
          <a:bodyPr wrap="none" rtlCol="0">
            <a:spAutoFit/>
          </a:bodyPr>
          <a:lstStyle/>
          <a:p>
            <a:r>
              <a:rPr lang="en-US" sz="2800" dirty="0" smtClean="0"/>
              <a:t>Two </a:t>
            </a:r>
            <a:r>
              <a:rPr lang="en-US" sz="2800" dirty="0" err="1" smtClean="0"/>
              <a:t>FastQ</a:t>
            </a:r>
            <a:r>
              <a:rPr lang="en-US" sz="2800" dirty="0" smtClean="0"/>
              <a:t> files, read name indicates</a:t>
            </a:r>
            <a:br>
              <a:rPr lang="en-US" sz="2800" dirty="0" smtClean="0"/>
            </a:br>
            <a:r>
              <a:rPr lang="en-US" sz="2800" dirty="0" smtClean="0"/>
              <a:t>left (</a:t>
            </a:r>
            <a:r>
              <a:rPr lang="en-US" sz="2800" dirty="0" smtClean="0">
                <a:solidFill>
                  <a:srgbClr val="0000FF"/>
                </a:solidFill>
              </a:rPr>
              <a:t>/1</a:t>
            </a:r>
            <a:r>
              <a:rPr lang="en-US" sz="2800" dirty="0" smtClean="0"/>
              <a:t>) or right (</a:t>
            </a:r>
            <a:r>
              <a:rPr lang="en-US" sz="2800" dirty="0" smtClean="0">
                <a:solidFill>
                  <a:srgbClr val="FF0000"/>
                </a:solidFill>
              </a:rPr>
              <a:t>/2</a:t>
            </a:r>
            <a:r>
              <a:rPr lang="en-US" sz="2800" dirty="0" smtClean="0"/>
              <a:t>) read of paired-end</a:t>
            </a:r>
          </a:p>
          <a:p>
            <a:endParaRPr lang="en-US" sz="2800" dirty="0"/>
          </a:p>
        </p:txBody>
      </p:sp>
    </p:spTree>
    <p:extLst>
      <p:ext uri="{BB962C8B-B14F-4D97-AF65-F5344CB8AC3E}">
        <p14:creationId xmlns:p14="http://schemas.microsoft.com/office/powerpoint/2010/main" val="222084880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597"/>
            <a:ext cx="8229600" cy="1143000"/>
          </a:xfrm>
        </p:spPr>
        <p:txBody>
          <a:bodyPr/>
          <a:lstStyle/>
          <a:p>
            <a:r>
              <a:rPr lang="en-US" dirty="0" smtClean="0"/>
              <a:t>Overview of RNA-Seq</a:t>
            </a:r>
            <a:endParaRPr lang="en-US" dirty="0"/>
          </a:p>
        </p:txBody>
      </p:sp>
      <p:pic>
        <p:nvPicPr>
          <p:cNvPr id="4" name="Picture 3"/>
          <p:cNvPicPr>
            <a:picLocks noChangeAspect="1"/>
          </p:cNvPicPr>
          <p:nvPr/>
        </p:nvPicPr>
        <p:blipFill>
          <a:blip r:embed="rId2"/>
          <a:stretch>
            <a:fillRect/>
          </a:stretch>
        </p:blipFill>
        <p:spPr>
          <a:xfrm>
            <a:off x="751495" y="940837"/>
            <a:ext cx="7662197" cy="5108131"/>
          </a:xfrm>
          <a:prstGeom prst="rect">
            <a:avLst/>
          </a:prstGeom>
        </p:spPr>
      </p:pic>
      <p:sp>
        <p:nvSpPr>
          <p:cNvPr id="5" name="TextBox 4"/>
          <p:cNvSpPr txBox="1"/>
          <p:nvPr/>
        </p:nvSpPr>
        <p:spPr>
          <a:xfrm>
            <a:off x="84390" y="6447276"/>
            <a:ext cx="7912242" cy="338554"/>
          </a:xfrm>
          <a:prstGeom prst="rect">
            <a:avLst/>
          </a:prstGeom>
          <a:noFill/>
        </p:spPr>
        <p:txBody>
          <a:bodyPr wrap="none" rtlCol="0">
            <a:spAutoFit/>
          </a:bodyPr>
          <a:lstStyle/>
          <a:p>
            <a:r>
              <a:rPr lang="en-US" sz="1600" dirty="0" smtClean="0"/>
              <a:t>From: http://www2.fml.tuebingen.mpg.de/</a:t>
            </a:r>
            <a:r>
              <a:rPr lang="en-US" sz="1600" dirty="0" err="1" smtClean="0"/>
              <a:t>raetsch</a:t>
            </a:r>
            <a:r>
              <a:rPr lang="en-US" sz="1600" dirty="0" smtClean="0"/>
              <a:t>/members/research/</a:t>
            </a:r>
            <a:r>
              <a:rPr lang="en-US" sz="1600" dirty="0" err="1" smtClean="0"/>
              <a:t>transcriptomics.html</a:t>
            </a:r>
            <a:endParaRPr lang="en-US" sz="1600" dirty="0"/>
          </a:p>
        </p:txBody>
      </p:sp>
      <p:grpSp>
        <p:nvGrpSpPr>
          <p:cNvPr id="11" name="Group 10"/>
          <p:cNvGrpSpPr/>
          <p:nvPr/>
        </p:nvGrpSpPr>
        <p:grpSpPr>
          <a:xfrm>
            <a:off x="321444" y="3121487"/>
            <a:ext cx="2201406" cy="2994910"/>
            <a:chOff x="321444" y="3121487"/>
            <a:chExt cx="2201406" cy="2994910"/>
          </a:xfrm>
        </p:grpSpPr>
        <p:grpSp>
          <p:nvGrpSpPr>
            <p:cNvPr id="9" name="Group 8"/>
            <p:cNvGrpSpPr/>
            <p:nvPr/>
          </p:nvGrpSpPr>
          <p:grpSpPr>
            <a:xfrm>
              <a:off x="786146" y="3121487"/>
              <a:ext cx="1451349" cy="2328419"/>
              <a:chOff x="846620" y="3124718"/>
              <a:chExt cx="1451349" cy="2328419"/>
            </a:xfrm>
          </p:grpSpPr>
          <p:cxnSp>
            <p:nvCxnSpPr>
              <p:cNvPr id="6" name="Straight Arrow Connector 5"/>
              <p:cNvCxnSpPr/>
              <p:nvPr/>
            </p:nvCxnSpPr>
            <p:spPr>
              <a:xfrm flipV="1">
                <a:off x="846620" y="3124718"/>
                <a:ext cx="20158" cy="2328419"/>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846620" y="5453137"/>
                <a:ext cx="1451349" cy="0"/>
              </a:xfrm>
              <a:prstGeom prst="line">
                <a:avLst/>
              </a:prstGeom>
              <a:ln w="57150" cmpd="sng">
                <a:solidFill>
                  <a:srgbClr val="660066"/>
                </a:solidFill>
              </a:ln>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321444" y="5470066"/>
              <a:ext cx="2201406" cy="646331"/>
            </a:xfrm>
            <a:prstGeom prst="rect">
              <a:avLst/>
            </a:prstGeom>
            <a:noFill/>
          </p:spPr>
          <p:txBody>
            <a:bodyPr wrap="none" rtlCol="0">
              <a:spAutoFit/>
            </a:bodyPr>
            <a:lstStyle/>
            <a:p>
              <a:r>
                <a:rPr lang="en-US" dirty="0" smtClean="0">
                  <a:ln>
                    <a:solidFill>
                      <a:srgbClr val="660066"/>
                    </a:solidFill>
                  </a:ln>
                </a:rPr>
                <a:t>Reconstruct original </a:t>
              </a:r>
              <a:br>
                <a:rPr lang="en-US" dirty="0" smtClean="0">
                  <a:ln>
                    <a:solidFill>
                      <a:srgbClr val="660066"/>
                    </a:solidFill>
                  </a:ln>
                </a:rPr>
              </a:br>
              <a:r>
                <a:rPr lang="en-US" dirty="0" smtClean="0">
                  <a:ln>
                    <a:solidFill>
                      <a:srgbClr val="660066"/>
                    </a:solidFill>
                  </a:ln>
                </a:rPr>
                <a:t>full-length transcripts</a:t>
              </a:r>
              <a:endParaRPr lang="en-US" dirty="0">
                <a:ln>
                  <a:solidFill>
                    <a:srgbClr val="660066"/>
                  </a:solidFill>
                </a:ln>
              </a:endParaRPr>
            </a:p>
          </p:txBody>
        </p:sp>
      </p:grpSp>
    </p:spTree>
    <p:extLst>
      <p:ext uri="{BB962C8B-B14F-4D97-AF65-F5344CB8AC3E}">
        <p14:creationId xmlns:p14="http://schemas.microsoft.com/office/powerpoint/2010/main" val="6150657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8" name="Rectangle 7"/>
          <p:cNvSpPr/>
          <p:nvPr/>
        </p:nvSpPr>
        <p:spPr>
          <a:xfrm>
            <a:off x="0" y="1912470"/>
            <a:ext cx="914400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p:nvGrpSpPr>
        <p:grpSpPr>
          <a:xfrm>
            <a:off x="384917" y="5442923"/>
            <a:ext cx="6367188" cy="1058426"/>
            <a:chOff x="1169314" y="4744559"/>
            <a:chExt cx="7903882" cy="1538449"/>
          </a:xfrm>
        </p:grpSpPr>
        <p:pic>
          <p:nvPicPr>
            <p:cNvPr id="9" name="Picture 8" descr="Picture 3.png"/>
            <p:cNvPicPr>
              <a:picLocks noChangeAspect="1"/>
            </p:cNvPicPr>
            <p:nvPr/>
          </p:nvPicPr>
          <p:blipFill>
            <a:blip r:embed="rId4"/>
            <a:stretch>
              <a:fillRect/>
            </a:stretch>
          </p:blipFill>
          <p:spPr>
            <a:xfrm>
              <a:off x="1169314" y="4744559"/>
              <a:ext cx="7903882" cy="1538449"/>
            </a:xfrm>
            <a:prstGeom prst="rect">
              <a:avLst/>
            </a:prstGeom>
            <a:ln w="44450">
              <a:gradFill flip="none" rotWithShape="1">
                <a:gsLst>
                  <a:gs pos="0">
                    <a:schemeClr val="accent1"/>
                  </a:gs>
                  <a:gs pos="100000">
                    <a:srgbClr val="FFFFFF"/>
                  </a:gs>
                </a:gsLst>
                <a:lin ang="0" scaled="1"/>
                <a:tileRect/>
              </a:gradFill>
              <a:prstDash val="sysDash"/>
            </a:ln>
          </p:spPr>
        </p:pic>
        <p:sp>
          <p:nvSpPr>
            <p:cNvPr id="10" name="TextBox 9"/>
            <p:cNvSpPr txBox="1"/>
            <p:nvPr/>
          </p:nvSpPr>
          <p:spPr>
            <a:xfrm>
              <a:off x="6855532" y="5432854"/>
              <a:ext cx="1880027" cy="402625"/>
            </a:xfrm>
            <a:prstGeom prst="rect">
              <a:avLst/>
            </a:prstGeom>
            <a:noFill/>
          </p:spPr>
          <p:txBody>
            <a:bodyPr wrap="none" rtlCol="0">
              <a:spAutoFit/>
            </a:bodyPr>
            <a:lstStyle/>
            <a:p>
              <a:r>
                <a:rPr lang="en-US" sz="1200" dirty="0" smtClean="0"/>
                <a:t>Nature Biotech, 2010</a:t>
              </a:r>
              <a:endParaRPr lang="en-US" sz="1200" dirty="0"/>
            </a:p>
          </p:txBody>
        </p:sp>
      </p:grpSp>
    </p:spTree>
    <p:extLst>
      <p:ext uri="{BB962C8B-B14F-4D97-AF65-F5344CB8AC3E}">
        <p14:creationId xmlns:p14="http://schemas.microsoft.com/office/powerpoint/2010/main" val="319863076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10496" y="4311579"/>
            <a:ext cx="5520945" cy="22473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Tree>
    <p:extLst>
      <p:ext uri="{BB962C8B-B14F-4D97-AF65-F5344CB8AC3E}">
        <p14:creationId xmlns:p14="http://schemas.microsoft.com/office/powerpoint/2010/main" val="48153517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036443" y="4536018"/>
            <a:ext cx="984915" cy="369332"/>
          </a:xfrm>
          <a:prstGeom prst="rect">
            <a:avLst/>
          </a:prstGeom>
          <a:noFill/>
        </p:spPr>
        <p:txBody>
          <a:bodyPr wrap="none" rtlCol="0">
            <a:spAutoFit/>
          </a:bodyPr>
          <a:lstStyle/>
          <a:p>
            <a:r>
              <a:rPr lang="en-US" dirty="0" smtClean="0"/>
              <a:t>Cufflinks</a:t>
            </a:r>
            <a:endParaRPr lang="en-US" dirty="0"/>
          </a:p>
        </p:txBody>
      </p:sp>
      <p:sp>
        <p:nvSpPr>
          <p:cNvPr id="7" name="TextBox 6"/>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Tree>
    <p:extLst>
      <p:ext uri="{BB962C8B-B14F-4D97-AF65-F5344CB8AC3E}">
        <p14:creationId xmlns:p14="http://schemas.microsoft.com/office/powerpoint/2010/main" val="318967720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smtClean="0"/>
              <a:t>Trinity</a:t>
            </a:r>
            <a:endParaRPr lang="en-US" dirty="0"/>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smtClean="0"/>
              <a:t>GMAP</a:t>
            </a:r>
            <a:endParaRPr lang="en-US" dirty="0"/>
          </a:p>
        </p:txBody>
      </p:sp>
      <p:sp>
        <p:nvSpPr>
          <p:cNvPr id="8" name="TextBox 7"/>
          <p:cNvSpPr txBox="1"/>
          <p:nvPr/>
        </p:nvSpPr>
        <p:spPr>
          <a:xfrm>
            <a:off x="3036443" y="4536018"/>
            <a:ext cx="984915" cy="369332"/>
          </a:xfrm>
          <a:prstGeom prst="rect">
            <a:avLst/>
          </a:prstGeom>
          <a:noFill/>
        </p:spPr>
        <p:txBody>
          <a:bodyPr wrap="none" rtlCol="0">
            <a:spAutoFit/>
          </a:bodyPr>
          <a:lstStyle/>
          <a:p>
            <a:r>
              <a:rPr lang="en-US" dirty="0" smtClean="0"/>
              <a:t>Cufflinks</a:t>
            </a:r>
            <a:endParaRPr lang="en-US" dirty="0"/>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
        <p:nvSpPr>
          <p:cNvPr id="11" name="Rectangle 10"/>
          <p:cNvSpPr/>
          <p:nvPr/>
        </p:nvSpPr>
        <p:spPr>
          <a:xfrm>
            <a:off x="5468315" y="1847000"/>
            <a:ext cx="3570940" cy="4930589"/>
          </a:xfrm>
          <a:prstGeom prst="rect">
            <a:avLst/>
          </a:prstGeom>
          <a:solidFill>
            <a:schemeClr val="bg1"/>
          </a:soli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4334808" y="2126348"/>
            <a:ext cx="908081" cy="681061"/>
          </a:xfrm>
          <a:prstGeom prst="rect">
            <a:avLst/>
          </a:prstGeom>
        </p:spPr>
      </p:pic>
      <p:pic>
        <p:nvPicPr>
          <p:cNvPr id="4" name="Picture 3"/>
          <p:cNvPicPr>
            <a:picLocks noChangeAspect="1"/>
          </p:cNvPicPr>
          <p:nvPr/>
        </p:nvPicPr>
        <p:blipFill>
          <a:blip r:embed="rId5"/>
          <a:stretch>
            <a:fillRect/>
          </a:stretch>
        </p:blipFill>
        <p:spPr>
          <a:xfrm>
            <a:off x="4110919" y="4457157"/>
            <a:ext cx="640949" cy="594185"/>
          </a:xfrm>
          <a:prstGeom prst="rect">
            <a:avLst/>
          </a:prstGeom>
        </p:spPr>
      </p:pic>
      <p:sp>
        <p:nvSpPr>
          <p:cNvPr id="12" name="TextBox 11"/>
          <p:cNvSpPr txBox="1"/>
          <p:nvPr/>
        </p:nvSpPr>
        <p:spPr>
          <a:xfrm>
            <a:off x="5769927" y="2170070"/>
            <a:ext cx="2721568" cy="1292662"/>
          </a:xfrm>
          <a:prstGeom prst="rect">
            <a:avLst/>
          </a:prstGeom>
          <a:noFill/>
        </p:spPr>
        <p:txBody>
          <a:bodyPr wrap="none" rtlCol="0">
            <a:spAutoFit/>
          </a:bodyPr>
          <a:lstStyle/>
          <a:p>
            <a:pPr algn="ctr"/>
            <a:r>
              <a:rPr lang="en-US" sz="2400" b="1" dirty="0" smtClean="0"/>
              <a:t>The Tuxedo Suite:</a:t>
            </a:r>
          </a:p>
          <a:p>
            <a:r>
              <a:rPr lang="en-US" dirty="0" smtClean="0"/>
              <a:t>End-to-end </a:t>
            </a:r>
            <a:r>
              <a:rPr lang="en-US" b="1" dirty="0" smtClean="0"/>
              <a:t>Genome</a:t>
            </a:r>
            <a:r>
              <a:rPr lang="en-US" dirty="0" smtClean="0"/>
              <a:t>-based</a:t>
            </a:r>
            <a:br>
              <a:rPr lang="en-US" dirty="0" smtClean="0"/>
            </a:br>
            <a:r>
              <a:rPr lang="en-US" dirty="0" smtClean="0"/>
              <a:t>RNA-</a:t>
            </a:r>
            <a:r>
              <a:rPr lang="en-US" dirty="0" err="1" smtClean="0"/>
              <a:t>Seq</a:t>
            </a:r>
            <a:r>
              <a:rPr lang="en-US" dirty="0" smtClean="0"/>
              <a:t> Analysis </a:t>
            </a:r>
            <a:br>
              <a:rPr lang="en-US" dirty="0" smtClean="0"/>
            </a:br>
            <a:r>
              <a:rPr lang="en-US" dirty="0" smtClean="0"/>
              <a:t>Software Package</a:t>
            </a:r>
            <a:endParaRPr lang="en-US" dirty="0"/>
          </a:p>
        </p:txBody>
      </p:sp>
      <p:pic>
        <p:nvPicPr>
          <p:cNvPr id="13" name="Picture 12" descr="Screen Shot 2012-10-21 at 5.43.21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41909" y="3503619"/>
            <a:ext cx="3344208" cy="2750210"/>
          </a:xfrm>
          <a:prstGeom prst="rect">
            <a:avLst/>
          </a:prstGeom>
        </p:spPr>
      </p:pic>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705178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573059" y="3643117"/>
            <a:ext cx="3570940" cy="31999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6087485" y="2146093"/>
            <a:ext cx="787395" cy="369332"/>
          </a:xfrm>
          <a:prstGeom prst="rect">
            <a:avLst/>
          </a:prstGeom>
          <a:noFill/>
        </p:spPr>
        <p:txBody>
          <a:bodyPr wrap="none" rtlCol="0">
            <a:spAutoFit/>
          </a:bodyPr>
          <a:lstStyle/>
          <a:p>
            <a:r>
              <a:rPr lang="en-US" dirty="0" smtClean="0"/>
              <a:t>Trinity</a:t>
            </a:r>
            <a:endParaRPr lang="en-US" dirty="0"/>
          </a:p>
        </p:txBody>
      </p:sp>
      <p:sp>
        <p:nvSpPr>
          <p:cNvPr id="7" name="TextBox 6"/>
          <p:cNvSpPr txBox="1"/>
          <p:nvPr/>
        </p:nvSpPr>
        <p:spPr>
          <a:xfrm>
            <a:off x="3036443" y="4536018"/>
            <a:ext cx="984915" cy="369332"/>
          </a:xfrm>
          <a:prstGeom prst="rect">
            <a:avLst/>
          </a:prstGeom>
          <a:noFill/>
        </p:spPr>
        <p:txBody>
          <a:bodyPr wrap="none" rtlCol="0">
            <a:spAutoFit/>
          </a:bodyPr>
          <a:lstStyle/>
          <a:p>
            <a:r>
              <a:rPr lang="en-US" dirty="0" smtClean="0"/>
              <a:t>Cufflinks</a:t>
            </a:r>
            <a:endParaRPr lang="en-US" dirty="0"/>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Tree>
    <p:extLst>
      <p:ext uri="{BB962C8B-B14F-4D97-AF65-F5344CB8AC3E}">
        <p14:creationId xmlns:p14="http://schemas.microsoft.com/office/powerpoint/2010/main" val="205527490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smtClean="0"/>
              <a:t>Trinity</a:t>
            </a:r>
            <a:endParaRPr lang="en-US" dirty="0"/>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smtClean="0"/>
              <a:t>GMAP</a:t>
            </a:r>
            <a:endParaRPr lang="en-US" dirty="0"/>
          </a:p>
        </p:txBody>
      </p:sp>
      <p:sp>
        <p:nvSpPr>
          <p:cNvPr id="8" name="TextBox 7"/>
          <p:cNvSpPr txBox="1"/>
          <p:nvPr/>
        </p:nvSpPr>
        <p:spPr>
          <a:xfrm>
            <a:off x="3036443" y="4536018"/>
            <a:ext cx="984915" cy="369332"/>
          </a:xfrm>
          <a:prstGeom prst="rect">
            <a:avLst/>
          </a:prstGeom>
          <a:noFill/>
        </p:spPr>
        <p:txBody>
          <a:bodyPr wrap="none" rtlCol="0">
            <a:spAutoFit/>
          </a:bodyPr>
          <a:lstStyle/>
          <a:p>
            <a:r>
              <a:rPr lang="en-US" dirty="0" smtClean="0"/>
              <a:t>Cufflinks</a:t>
            </a:r>
            <a:endParaRPr lang="en-US" dirty="0"/>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Tree>
    <p:extLst>
      <p:ext uri="{BB962C8B-B14F-4D97-AF65-F5344CB8AC3E}">
        <p14:creationId xmlns:p14="http://schemas.microsoft.com/office/powerpoint/2010/main" val="309115844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912" y="-81252"/>
            <a:ext cx="8229600" cy="1143000"/>
          </a:xfrm>
        </p:spPr>
        <p:txBody>
          <a:bodyPr/>
          <a:lstStyle/>
          <a:p>
            <a:r>
              <a:rPr lang="en-US" dirty="0" smtClean="0"/>
              <a:t>RNA-</a:t>
            </a:r>
            <a:r>
              <a:rPr lang="en-US" dirty="0" err="1" smtClean="0"/>
              <a:t>Seq</a:t>
            </a:r>
            <a:r>
              <a:rPr lang="en-US" dirty="0" smtClean="0"/>
              <a:t> Workshop Overview</a:t>
            </a:r>
            <a:endParaRPr lang="en-US" dirty="0"/>
          </a:p>
        </p:txBody>
      </p:sp>
      <p:sp>
        <p:nvSpPr>
          <p:cNvPr id="4" name="TextBox 3"/>
          <p:cNvSpPr txBox="1"/>
          <p:nvPr/>
        </p:nvSpPr>
        <p:spPr>
          <a:xfrm>
            <a:off x="599046" y="1149295"/>
            <a:ext cx="8229600" cy="5693867"/>
          </a:xfrm>
          <a:prstGeom prst="rect">
            <a:avLst/>
          </a:prstGeom>
          <a:noFill/>
        </p:spPr>
        <p:txBody>
          <a:bodyPr wrap="square" rtlCol="0">
            <a:spAutoFit/>
          </a:bodyPr>
          <a:lstStyle/>
          <a:p>
            <a:pPr marL="457200" indent="-457200">
              <a:buFont typeface="Arial"/>
              <a:buChar char="•"/>
            </a:pPr>
            <a:r>
              <a:rPr lang="en-US" sz="2800" dirty="0"/>
              <a:t>G</a:t>
            </a:r>
            <a:r>
              <a:rPr lang="en-US" sz="2800" dirty="0" smtClean="0"/>
              <a:t>enome-based and genome-free transcript reconstruction from RNA-Seq </a:t>
            </a:r>
          </a:p>
          <a:p>
            <a:pPr marL="457200" indent="-457200">
              <a:buFont typeface="Arial"/>
              <a:buChar char="•"/>
            </a:pPr>
            <a:endParaRPr lang="en-US" sz="2800" dirty="0" smtClean="0"/>
          </a:p>
          <a:p>
            <a:pPr marL="457200" indent="-457200">
              <a:buFont typeface="Arial"/>
              <a:buChar char="•"/>
            </a:pPr>
            <a:r>
              <a:rPr lang="en-US" sz="2800" dirty="0" smtClean="0"/>
              <a:t>Running the Tuxedo and Trinity software and visualizing the results.</a:t>
            </a:r>
          </a:p>
          <a:p>
            <a:pPr marL="457200" indent="-457200">
              <a:buFont typeface="Arial"/>
              <a:buChar char="•"/>
            </a:pPr>
            <a:endParaRPr lang="en-US" sz="2800" dirty="0"/>
          </a:p>
          <a:p>
            <a:pPr marL="457200" indent="-457200">
              <a:buFont typeface="Arial"/>
              <a:buChar char="•"/>
            </a:pPr>
            <a:r>
              <a:rPr lang="en-US" sz="2800" dirty="0" smtClean="0"/>
              <a:t>Basic principles of transcript abundance estimation</a:t>
            </a:r>
          </a:p>
          <a:p>
            <a:pPr marL="457200" indent="-457200">
              <a:buFont typeface="Arial"/>
              <a:buChar char="•"/>
            </a:pPr>
            <a:endParaRPr lang="en-US" sz="2800" dirty="0"/>
          </a:p>
          <a:p>
            <a:pPr marL="457200" indent="-457200">
              <a:buFont typeface="Arial"/>
              <a:buChar char="•"/>
            </a:pPr>
            <a:r>
              <a:rPr lang="en-US" sz="2800" dirty="0" smtClean="0"/>
              <a:t>Basic </a:t>
            </a:r>
            <a:r>
              <a:rPr lang="en-US" sz="2800" dirty="0"/>
              <a:t>p</a:t>
            </a:r>
            <a:r>
              <a:rPr lang="en-US" sz="2800" dirty="0" smtClean="0"/>
              <a:t>rinciples of differential expression analysis</a:t>
            </a:r>
          </a:p>
          <a:p>
            <a:pPr marL="457200" indent="-457200">
              <a:buFont typeface="Arial"/>
              <a:buChar char="•"/>
            </a:pPr>
            <a:endParaRPr lang="en-US" sz="2800" dirty="0"/>
          </a:p>
          <a:p>
            <a:pPr marL="457200" indent="-457200">
              <a:buFont typeface="Arial"/>
              <a:buChar char="•"/>
            </a:pPr>
            <a:r>
              <a:rPr lang="en-US" sz="2800" dirty="0" smtClean="0"/>
              <a:t>Analysis frameworks included in Tuxedo and Trinity</a:t>
            </a:r>
          </a:p>
          <a:p>
            <a:endParaRPr lang="en-US" sz="2800" dirty="0" smtClean="0"/>
          </a:p>
          <a:p>
            <a:pPr marL="285750" indent="-285750">
              <a:buFont typeface="Arial"/>
              <a:buChar char="•"/>
            </a:pPr>
            <a:endParaRPr lang="en-US" sz="2800" dirty="0"/>
          </a:p>
        </p:txBody>
      </p:sp>
    </p:spTree>
    <p:extLst>
      <p:ext uri="{BB962C8B-B14F-4D97-AF65-F5344CB8AC3E}">
        <p14:creationId xmlns:p14="http://schemas.microsoft.com/office/powerpoint/2010/main" val="258796583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grpSp>
        <p:nvGrpSpPr>
          <p:cNvPr id="4" name="Group 3"/>
          <p:cNvGrpSpPr/>
          <p:nvPr/>
        </p:nvGrpSpPr>
        <p:grpSpPr>
          <a:xfrm>
            <a:off x="5646272" y="2472450"/>
            <a:ext cx="3331882" cy="1742661"/>
            <a:chOff x="5646272" y="2472450"/>
            <a:chExt cx="3331882" cy="1742661"/>
          </a:xfrm>
        </p:grpSpPr>
        <p:sp>
          <p:nvSpPr>
            <p:cNvPr id="10" name="Rounded Rectangle 9"/>
            <p:cNvSpPr/>
            <p:nvPr/>
          </p:nvSpPr>
          <p:spPr>
            <a:xfrm>
              <a:off x="5646272" y="2472450"/>
              <a:ext cx="3331882" cy="1742661"/>
            </a:xfrm>
            <a:prstGeom prst="roundRect">
              <a:avLst/>
            </a:prstGeom>
            <a:solidFill>
              <a:srgbClr val="FFFFFF">
                <a:alpha val="3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800" dirty="0" smtClean="0"/>
            </a:p>
            <a:p>
              <a:pPr algn="ctr"/>
              <a:endParaRPr lang="en-US" sz="4800" i="1" dirty="0" smtClean="0"/>
            </a:p>
            <a:p>
              <a:pPr algn="ctr">
                <a:buFont typeface="Arial"/>
                <a:buChar char="•"/>
              </a:pPr>
              <a:endParaRPr lang="en-US" sz="4800" dirty="0"/>
            </a:p>
          </p:txBody>
        </p:sp>
        <p:sp>
          <p:nvSpPr>
            <p:cNvPr id="2" name="TextBox 1"/>
            <p:cNvSpPr txBox="1"/>
            <p:nvPr/>
          </p:nvSpPr>
          <p:spPr>
            <a:xfrm>
              <a:off x="6404509" y="2891134"/>
              <a:ext cx="1789973" cy="830997"/>
            </a:xfrm>
            <a:prstGeom prst="rect">
              <a:avLst/>
            </a:prstGeom>
            <a:noFill/>
          </p:spPr>
          <p:txBody>
            <a:bodyPr wrap="none" rtlCol="0">
              <a:spAutoFit/>
            </a:bodyPr>
            <a:lstStyle/>
            <a:p>
              <a:r>
                <a:rPr lang="en-US" sz="4800" dirty="0" smtClean="0">
                  <a:solidFill>
                    <a:srgbClr val="000000"/>
                  </a:solidFill>
                </a:rPr>
                <a:t>Trinity</a:t>
              </a:r>
              <a:endParaRPr lang="en-US" sz="4800" dirty="0">
                <a:solidFill>
                  <a:srgbClr val="000000"/>
                </a:solidFill>
              </a:endParaRPr>
            </a:p>
          </p:txBody>
        </p:sp>
        <p:pic>
          <p:nvPicPr>
            <p:cNvPr id="11" name="Picture 10" descr="broad-logo.jpg"/>
            <p:cNvPicPr>
              <a:picLocks noChangeAspect="1"/>
            </p:cNvPicPr>
            <p:nvPr/>
          </p:nvPicPr>
          <p:blipFill>
            <a:blip r:embed="rId4"/>
            <a:stretch>
              <a:fillRect/>
            </a:stretch>
          </p:blipFill>
          <p:spPr>
            <a:xfrm>
              <a:off x="5860029" y="2564537"/>
              <a:ext cx="1440272" cy="361748"/>
            </a:xfrm>
            <a:prstGeom prst="rect">
              <a:avLst/>
            </a:prstGeom>
          </p:spPr>
        </p:pic>
      </p:grpSp>
      <p:sp>
        <p:nvSpPr>
          <p:cNvPr id="14" name="Rectangle 13"/>
          <p:cNvSpPr/>
          <p:nvPr/>
        </p:nvSpPr>
        <p:spPr>
          <a:xfrm>
            <a:off x="132907" y="1897268"/>
            <a:ext cx="5228855" cy="48137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a:off x="132906" y="1856884"/>
            <a:ext cx="4754476" cy="4930589"/>
            <a:chOff x="132906" y="1856884"/>
            <a:chExt cx="4754476" cy="4930589"/>
          </a:xfrm>
        </p:grpSpPr>
        <p:sp>
          <p:nvSpPr>
            <p:cNvPr id="21" name="TextBox 20"/>
            <p:cNvSpPr txBox="1"/>
            <p:nvPr/>
          </p:nvSpPr>
          <p:spPr>
            <a:xfrm>
              <a:off x="1502104" y="4448056"/>
              <a:ext cx="780457" cy="369332"/>
            </a:xfrm>
            <a:prstGeom prst="rect">
              <a:avLst/>
            </a:prstGeom>
            <a:noFill/>
          </p:spPr>
          <p:txBody>
            <a:bodyPr wrap="none" rtlCol="0">
              <a:spAutoFit/>
            </a:bodyPr>
            <a:lstStyle/>
            <a:p>
              <a:r>
                <a:rPr lang="en-US" dirty="0" smtClean="0"/>
                <a:t>GMAP</a:t>
              </a:r>
              <a:endParaRPr lang="en-US" dirty="0"/>
            </a:p>
          </p:txBody>
        </p:sp>
        <p:sp>
          <p:nvSpPr>
            <p:cNvPr id="23" name="TextBox 22"/>
            <p:cNvSpPr txBox="1"/>
            <p:nvPr/>
          </p:nvSpPr>
          <p:spPr>
            <a:xfrm>
              <a:off x="768015" y="2315021"/>
              <a:ext cx="3284561" cy="923330"/>
            </a:xfrm>
            <a:prstGeom prst="rect">
              <a:avLst/>
            </a:prstGeom>
            <a:noFill/>
          </p:spPr>
          <p:txBody>
            <a:bodyPr wrap="none" rtlCol="0">
              <a:spAutoFit/>
            </a:bodyPr>
            <a:lstStyle/>
            <a:p>
              <a:pPr algn="ctr"/>
              <a:r>
                <a:rPr lang="en-US" dirty="0" smtClean="0"/>
                <a:t>End-to-end </a:t>
              </a:r>
              <a:r>
                <a:rPr lang="en-US" b="1" dirty="0" smtClean="0"/>
                <a:t>Transcriptome</a:t>
              </a:r>
              <a:r>
                <a:rPr lang="en-US" dirty="0" smtClean="0"/>
                <a:t>-based</a:t>
              </a:r>
              <a:br>
                <a:rPr lang="en-US" dirty="0" smtClean="0"/>
              </a:br>
              <a:r>
                <a:rPr lang="en-US" dirty="0" smtClean="0"/>
                <a:t>RNA-Seq Analysis </a:t>
              </a:r>
              <a:br>
                <a:rPr lang="en-US" dirty="0" smtClean="0"/>
              </a:br>
              <a:r>
                <a:rPr lang="en-US" dirty="0" smtClean="0"/>
                <a:t>Software Package</a:t>
              </a:r>
              <a:endParaRPr lang="en-US" dirty="0"/>
            </a:p>
          </p:txBody>
        </p:sp>
        <p:sp>
          <p:nvSpPr>
            <p:cNvPr id="25" name="Rectangle 24"/>
            <p:cNvSpPr/>
            <p:nvPr/>
          </p:nvSpPr>
          <p:spPr>
            <a:xfrm>
              <a:off x="3400599" y="3513503"/>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creen Shot 2013-10-22 at 2.35.5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755" y="3448639"/>
              <a:ext cx="4651627" cy="2961248"/>
            </a:xfrm>
            <a:prstGeom prst="rect">
              <a:avLst/>
            </a:prstGeom>
          </p:spPr>
        </p:pic>
        <p:sp>
          <p:nvSpPr>
            <p:cNvPr id="26" name="Rectangle 25"/>
            <p:cNvSpPr/>
            <p:nvPr/>
          </p:nvSpPr>
          <p:spPr>
            <a:xfrm>
              <a:off x="4191588" y="3434717"/>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32906" y="1856884"/>
              <a:ext cx="4754475" cy="4930589"/>
            </a:xfrm>
            <a:prstGeom prst="rect">
              <a:avLst/>
            </a:prstGeom>
            <a:no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8423772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600" dirty="0" smtClean="0"/>
              <a:t>Overview of the Tuxedo Software Suite</a:t>
            </a:r>
            <a:endParaRPr lang="en-US" sz="3600" dirty="0"/>
          </a:p>
        </p:txBody>
      </p:sp>
      <p:sp>
        <p:nvSpPr>
          <p:cNvPr id="4" name="TextBox 3"/>
          <p:cNvSpPr txBox="1"/>
          <p:nvPr/>
        </p:nvSpPr>
        <p:spPr>
          <a:xfrm>
            <a:off x="1086740" y="1728412"/>
            <a:ext cx="3418800" cy="369332"/>
          </a:xfrm>
          <a:prstGeom prst="rect">
            <a:avLst/>
          </a:prstGeom>
          <a:noFill/>
        </p:spPr>
        <p:txBody>
          <a:bodyPr wrap="none" rtlCol="0">
            <a:spAutoFit/>
          </a:bodyPr>
          <a:lstStyle/>
          <a:p>
            <a:r>
              <a:rPr lang="en-US" dirty="0" smtClean="0"/>
              <a:t>Bowtie (fast short-read alignment)</a:t>
            </a:r>
            <a:endParaRPr lang="en-US" dirty="0"/>
          </a:p>
        </p:txBody>
      </p:sp>
      <p:sp>
        <p:nvSpPr>
          <p:cNvPr id="5" name="TextBox 4"/>
          <p:cNvSpPr txBox="1"/>
          <p:nvPr/>
        </p:nvSpPr>
        <p:spPr>
          <a:xfrm>
            <a:off x="968901" y="2185354"/>
            <a:ext cx="3752875" cy="369332"/>
          </a:xfrm>
          <a:prstGeom prst="rect">
            <a:avLst/>
          </a:prstGeom>
          <a:noFill/>
        </p:spPr>
        <p:txBody>
          <a:bodyPr wrap="none" rtlCol="0">
            <a:spAutoFit/>
          </a:bodyPr>
          <a:lstStyle/>
          <a:p>
            <a:r>
              <a:rPr lang="en-US" dirty="0" err="1" smtClean="0"/>
              <a:t>TopHat</a:t>
            </a:r>
            <a:r>
              <a:rPr lang="en-US" dirty="0" smtClean="0"/>
              <a:t> (spliced short-read alignment)</a:t>
            </a:r>
            <a:endParaRPr lang="en-US" dirty="0"/>
          </a:p>
        </p:txBody>
      </p:sp>
      <p:sp>
        <p:nvSpPr>
          <p:cNvPr id="6" name="TextBox 5"/>
          <p:cNvSpPr txBox="1"/>
          <p:nvPr/>
        </p:nvSpPr>
        <p:spPr>
          <a:xfrm>
            <a:off x="680850" y="3194944"/>
            <a:ext cx="5109354" cy="369332"/>
          </a:xfrm>
          <a:prstGeom prst="rect">
            <a:avLst/>
          </a:prstGeom>
          <a:noFill/>
        </p:spPr>
        <p:txBody>
          <a:bodyPr wrap="none" rtlCol="0">
            <a:spAutoFit/>
          </a:bodyPr>
          <a:lstStyle/>
          <a:p>
            <a:r>
              <a:rPr lang="en-US" dirty="0" smtClean="0"/>
              <a:t>Cufflinks (transcript reconstruction from alignments)</a:t>
            </a:r>
            <a:endParaRPr lang="en-US" dirty="0"/>
          </a:p>
        </p:txBody>
      </p:sp>
      <p:sp>
        <p:nvSpPr>
          <p:cNvPr id="7" name="TextBox 6"/>
          <p:cNvSpPr txBox="1"/>
          <p:nvPr/>
        </p:nvSpPr>
        <p:spPr>
          <a:xfrm>
            <a:off x="1086740" y="4138252"/>
            <a:ext cx="3943132" cy="369332"/>
          </a:xfrm>
          <a:prstGeom prst="rect">
            <a:avLst/>
          </a:prstGeom>
          <a:noFill/>
        </p:spPr>
        <p:txBody>
          <a:bodyPr wrap="none" rtlCol="0">
            <a:spAutoFit/>
          </a:bodyPr>
          <a:lstStyle/>
          <a:p>
            <a:r>
              <a:rPr lang="en-US" dirty="0" err="1" smtClean="0"/>
              <a:t>Cuffdiff</a:t>
            </a:r>
            <a:r>
              <a:rPr lang="en-US" dirty="0" smtClean="0"/>
              <a:t> (differential expression analysis)</a:t>
            </a:r>
            <a:endParaRPr lang="en-US" dirty="0"/>
          </a:p>
        </p:txBody>
      </p:sp>
      <p:sp>
        <p:nvSpPr>
          <p:cNvPr id="8" name="TextBox 7"/>
          <p:cNvSpPr txBox="1"/>
          <p:nvPr/>
        </p:nvSpPr>
        <p:spPr>
          <a:xfrm>
            <a:off x="968901" y="5198331"/>
            <a:ext cx="3869193" cy="369332"/>
          </a:xfrm>
          <a:prstGeom prst="rect">
            <a:avLst/>
          </a:prstGeom>
          <a:noFill/>
        </p:spPr>
        <p:txBody>
          <a:bodyPr wrap="none" rtlCol="0">
            <a:spAutoFit/>
          </a:bodyPr>
          <a:lstStyle/>
          <a:p>
            <a:r>
              <a:rPr lang="en-US" dirty="0" err="1" smtClean="0"/>
              <a:t>CummeRbund</a:t>
            </a:r>
            <a:r>
              <a:rPr lang="en-US" dirty="0" smtClean="0"/>
              <a:t> (visualization &amp; analysis)</a:t>
            </a:r>
            <a:endParaRPr lang="en-US" dirty="0"/>
          </a:p>
        </p:txBody>
      </p:sp>
      <p:pic>
        <p:nvPicPr>
          <p:cNvPr id="9" name="Picture 8"/>
          <p:cNvPicPr>
            <a:picLocks noChangeAspect="1"/>
          </p:cNvPicPr>
          <p:nvPr/>
        </p:nvPicPr>
        <p:blipFill>
          <a:blip r:embed="rId2"/>
          <a:stretch>
            <a:fillRect/>
          </a:stretch>
        </p:blipFill>
        <p:spPr>
          <a:xfrm>
            <a:off x="6089587" y="3167164"/>
            <a:ext cx="1268821" cy="1176247"/>
          </a:xfrm>
          <a:prstGeom prst="rect">
            <a:avLst/>
          </a:prstGeom>
        </p:spPr>
      </p:pic>
      <p:pic>
        <p:nvPicPr>
          <p:cNvPr id="10" name="Picture 9"/>
          <p:cNvPicPr>
            <a:picLocks noChangeAspect="1"/>
          </p:cNvPicPr>
          <p:nvPr/>
        </p:nvPicPr>
        <p:blipFill>
          <a:blip r:embed="rId3"/>
          <a:stretch>
            <a:fillRect/>
          </a:stretch>
        </p:blipFill>
        <p:spPr>
          <a:xfrm>
            <a:off x="6167864" y="2021596"/>
            <a:ext cx="1125079" cy="843810"/>
          </a:xfrm>
          <a:prstGeom prst="rect">
            <a:avLst/>
          </a:prstGeom>
        </p:spPr>
      </p:pic>
      <p:pic>
        <p:nvPicPr>
          <p:cNvPr id="11" name="Picture 10"/>
          <p:cNvPicPr>
            <a:picLocks noChangeAspect="1"/>
          </p:cNvPicPr>
          <p:nvPr/>
        </p:nvPicPr>
        <p:blipFill>
          <a:blip r:embed="rId4"/>
          <a:stretch>
            <a:fillRect/>
          </a:stretch>
        </p:blipFill>
        <p:spPr>
          <a:xfrm>
            <a:off x="6431776" y="1596640"/>
            <a:ext cx="520744" cy="398768"/>
          </a:xfrm>
          <a:prstGeom prst="rect">
            <a:avLst/>
          </a:prstGeom>
        </p:spPr>
      </p:pic>
      <p:pic>
        <p:nvPicPr>
          <p:cNvPr id="12" name="Picture 11"/>
          <p:cNvPicPr>
            <a:picLocks noChangeAspect="1"/>
          </p:cNvPicPr>
          <p:nvPr/>
        </p:nvPicPr>
        <p:blipFill>
          <a:blip r:embed="rId5"/>
          <a:stretch>
            <a:fillRect/>
          </a:stretch>
        </p:blipFill>
        <p:spPr>
          <a:xfrm>
            <a:off x="5570867" y="4497172"/>
            <a:ext cx="2848094" cy="2140981"/>
          </a:xfrm>
          <a:prstGeom prst="rect">
            <a:avLst/>
          </a:prstGeom>
        </p:spPr>
      </p:pic>
      <p:cxnSp>
        <p:nvCxnSpPr>
          <p:cNvPr id="14" name="Straight Arrow Connector 13"/>
          <p:cNvCxnSpPr>
            <a:stCxn id="5" idx="2"/>
          </p:cNvCxnSpPr>
          <p:nvPr/>
        </p:nvCxnSpPr>
        <p:spPr>
          <a:xfrm>
            <a:off x="2845339" y="2554686"/>
            <a:ext cx="8990" cy="6124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2835733" y="4676138"/>
            <a:ext cx="8990" cy="391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2835733" y="3668349"/>
            <a:ext cx="8990" cy="4076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859598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2-10-21 at 8.21.1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1300"/>
            <a:ext cx="9144000" cy="6374780"/>
          </a:xfrm>
          <a:prstGeom prst="rect">
            <a:avLst/>
          </a:prstGeom>
        </p:spPr>
      </p:pic>
      <p:sp>
        <p:nvSpPr>
          <p:cNvPr id="7" name="TextBox 6"/>
          <p:cNvSpPr txBox="1"/>
          <p:nvPr/>
        </p:nvSpPr>
        <p:spPr>
          <a:xfrm>
            <a:off x="6267830" y="87411"/>
            <a:ext cx="2390911" cy="307777"/>
          </a:xfrm>
          <a:prstGeom prst="rect">
            <a:avLst/>
          </a:prstGeom>
          <a:noFill/>
        </p:spPr>
        <p:txBody>
          <a:bodyPr wrap="none" rtlCol="0">
            <a:spAutoFit/>
          </a:bodyPr>
          <a:lstStyle/>
          <a:p>
            <a:r>
              <a:rPr lang="en-US" sz="1400" dirty="0" smtClean="0"/>
              <a:t>Slide courtesy of Cole </a:t>
            </a:r>
            <a:r>
              <a:rPr lang="en-US" sz="1400" dirty="0" err="1" smtClean="0"/>
              <a:t>Trapnel</a:t>
            </a:r>
            <a:r>
              <a:rPr lang="en-US" sz="1400" dirty="0" err="1"/>
              <a:t>l</a:t>
            </a:r>
            <a:endParaRPr lang="en-US" sz="1400" dirty="0"/>
          </a:p>
        </p:txBody>
      </p:sp>
      <p:sp>
        <p:nvSpPr>
          <p:cNvPr id="2" name="Oval 1"/>
          <p:cNvSpPr/>
          <p:nvPr/>
        </p:nvSpPr>
        <p:spPr>
          <a:xfrm>
            <a:off x="0" y="4350576"/>
            <a:ext cx="1313846" cy="1313933"/>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042896" y="1115953"/>
            <a:ext cx="1313846" cy="1313933"/>
          </a:xfrm>
          <a:prstGeom prst="ellipse">
            <a:avLst/>
          </a:prstGeom>
          <a:noFill/>
          <a:ln w="28575"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
          <p:cNvGrpSpPr/>
          <p:nvPr/>
        </p:nvGrpSpPr>
        <p:grpSpPr>
          <a:xfrm>
            <a:off x="6874028" y="1145151"/>
            <a:ext cx="1313846" cy="1313933"/>
            <a:chOff x="6874028" y="1247344"/>
            <a:chExt cx="1313846" cy="1313933"/>
          </a:xfrm>
        </p:grpSpPr>
        <p:sp>
          <p:nvSpPr>
            <p:cNvPr id="8" name="Oval 7"/>
            <p:cNvSpPr/>
            <p:nvPr/>
          </p:nvSpPr>
          <p:spPr>
            <a:xfrm>
              <a:off x="6874028" y="1247344"/>
              <a:ext cx="1313846" cy="1313933"/>
            </a:xfrm>
            <a:prstGeom prst="ellipse">
              <a:avLst/>
            </a:prstGeom>
            <a:noFill/>
            <a:ln w="28575" cmpd="sng">
              <a:solidFill>
                <a:srgbClr val="F69F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6953438" y="1326749"/>
              <a:ext cx="1161456" cy="1161533"/>
            </a:xfrm>
            <a:prstGeom prst="ellipse">
              <a:avLst/>
            </a:prstGeom>
            <a:noFill/>
            <a:ln w="28575" cmpd="sng">
              <a:solidFill>
                <a:srgbClr val="61994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3560181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6.14.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0939" y="677617"/>
            <a:ext cx="5154821" cy="5826845"/>
          </a:xfrm>
          <a:prstGeom prst="rect">
            <a:avLst/>
          </a:prstGeom>
        </p:spPr>
      </p:pic>
      <p:sp>
        <p:nvSpPr>
          <p:cNvPr id="5" name="TextBox 4"/>
          <p:cNvSpPr txBox="1"/>
          <p:nvPr/>
        </p:nvSpPr>
        <p:spPr>
          <a:xfrm>
            <a:off x="2854329" y="64088"/>
            <a:ext cx="3192601" cy="523220"/>
          </a:xfrm>
          <a:prstGeom prst="rect">
            <a:avLst/>
          </a:prstGeom>
          <a:noFill/>
        </p:spPr>
        <p:txBody>
          <a:bodyPr wrap="none" rtlCol="0">
            <a:spAutoFit/>
          </a:bodyPr>
          <a:lstStyle/>
          <a:p>
            <a:r>
              <a:rPr lang="en-US" sz="2800" dirty="0" smtClean="0"/>
              <a:t>The </a:t>
            </a:r>
            <a:r>
              <a:rPr lang="en-US" sz="2800" dirty="0" err="1" smtClean="0"/>
              <a:t>TopHat</a:t>
            </a:r>
            <a:r>
              <a:rPr lang="en-US" sz="2800" dirty="0" smtClean="0"/>
              <a:t> Pipeline</a:t>
            </a:r>
            <a:endParaRPr lang="en-US" sz="2800" dirty="0"/>
          </a:p>
        </p:txBody>
      </p:sp>
      <p:sp>
        <p:nvSpPr>
          <p:cNvPr id="6" name="TextBox 5"/>
          <p:cNvSpPr txBox="1"/>
          <p:nvPr/>
        </p:nvSpPr>
        <p:spPr>
          <a:xfrm>
            <a:off x="114073" y="6472301"/>
            <a:ext cx="5480512" cy="369332"/>
          </a:xfrm>
          <a:prstGeom prst="rect">
            <a:avLst/>
          </a:prstGeom>
          <a:noFill/>
        </p:spPr>
        <p:txBody>
          <a:bodyPr wrap="none" rtlCol="0">
            <a:spAutoFit/>
          </a:bodyPr>
          <a:lstStyle/>
          <a:p>
            <a:r>
              <a:rPr lang="en-US" dirty="0" smtClean="0"/>
              <a:t>From </a:t>
            </a:r>
            <a:r>
              <a:rPr lang="en-US" dirty="0" err="1" smtClean="0"/>
              <a:t>Trapnell</a:t>
            </a:r>
            <a:r>
              <a:rPr lang="en-US" dirty="0" smtClean="0"/>
              <a:t>, </a:t>
            </a:r>
            <a:r>
              <a:rPr lang="en-US" dirty="0" err="1" smtClean="0"/>
              <a:t>Pachter</a:t>
            </a:r>
            <a:r>
              <a:rPr lang="en-US" dirty="0" smtClean="0"/>
              <a:t>, &amp; </a:t>
            </a:r>
            <a:r>
              <a:rPr lang="en-US" dirty="0" err="1" smtClean="0"/>
              <a:t>Salzberg</a:t>
            </a:r>
            <a:r>
              <a:rPr lang="en-US" dirty="0" smtClean="0"/>
              <a:t>. Bioinformatics. 2009  </a:t>
            </a:r>
            <a:endParaRPr lang="en-US" dirty="0"/>
          </a:p>
        </p:txBody>
      </p:sp>
    </p:spTree>
    <p:extLst>
      <p:ext uri="{BB962C8B-B14F-4D97-AF65-F5344CB8AC3E}">
        <p14:creationId xmlns:p14="http://schemas.microsoft.com/office/powerpoint/2010/main" val="15981751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6427" y="791965"/>
            <a:ext cx="7803376" cy="5355313"/>
          </a:xfrm>
          <a:prstGeom prst="rect">
            <a:avLst/>
          </a:prstGeom>
          <a:noFill/>
        </p:spPr>
        <p:txBody>
          <a:bodyPr wrap="none" rtlCol="0">
            <a:spAutoFit/>
          </a:bodyPr>
          <a:lstStyle/>
          <a:p>
            <a:r>
              <a:rPr lang="en-US" dirty="0" smtClean="0">
                <a:latin typeface="Courier New"/>
                <a:cs typeface="Courier New"/>
              </a:rPr>
              <a:t>0       61G9EAAXX100520:5:100:10095:16477</a:t>
            </a:r>
          </a:p>
          <a:p>
            <a:r>
              <a:rPr lang="en-US" dirty="0" smtClean="0">
                <a:latin typeface="Courier New"/>
                <a:cs typeface="Courier New"/>
              </a:rPr>
              <a:t>1       83</a:t>
            </a:r>
          </a:p>
          <a:p>
            <a:r>
              <a:rPr lang="en-US" dirty="0" smtClean="0">
                <a:latin typeface="Courier New"/>
                <a:cs typeface="Courier New"/>
              </a:rPr>
              <a:t>2       chr1</a:t>
            </a:r>
          </a:p>
          <a:p>
            <a:r>
              <a:rPr lang="en-US" dirty="0" smtClean="0">
                <a:latin typeface="Courier New"/>
                <a:cs typeface="Courier New"/>
              </a:rPr>
              <a:t>3       51986</a:t>
            </a:r>
          </a:p>
          <a:p>
            <a:r>
              <a:rPr lang="en-US" dirty="0" smtClean="0">
                <a:latin typeface="Courier New"/>
                <a:cs typeface="Courier New"/>
              </a:rPr>
              <a:t>4       38</a:t>
            </a:r>
          </a:p>
          <a:p>
            <a:r>
              <a:rPr lang="en-US" dirty="0" smtClean="0">
                <a:latin typeface="Courier New"/>
                <a:cs typeface="Courier New"/>
              </a:rPr>
              <a:t>5       46M</a:t>
            </a:r>
          </a:p>
          <a:p>
            <a:r>
              <a:rPr lang="en-US" dirty="0" smtClean="0">
                <a:latin typeface="Courier New"/>
                <a:cs typeface="Courier New"/>
              </a:rPr>
              <a:t>6       =</a:t>
            </a:r>
          </a:p>
          <a:p>
            <a:r>
              <a:rPr lang="en-US" dirty="0" smtClean="0">
                <a:latin typeface="Courier New"/>
                <a:cs typeface="Courier New"/>
              </a:rPr>
              <a:t>7       51789</a:t>
            </a:r>
          </a:p>
          <a:p>
            <a:r>
              <a:rPr lang="en-US" dirty="0" smtClean="0">
                <a:latin typeface="Courier New"/>
                <a:cs typeface="Courier New"/>
              </a:rPr>
              <a:t>8       -264</a:t>
            </a:r>
          </a:p>
          <a:p>
            <a:r>
              <a:rPr lang="en-US" dirty="0" smtClean="0">
                <a:latin typeface="Courier New"/>
                <a:cs typeface="Courier New"/>
              </a:rPr>
              <a:t>9       CCCAAACAAGCCGAACTAGCTGATTTGGCTCGTAAAGACCCGGAAA</a:t>
            </a:r>
          </a:p>
          <a:p>
            <a:r>
              <a:rPr lang="en-US" dirty="0" smtClean="0">
                <a:latin typeface="Courier New"/>
                <a:cs typeface="Courier New"/>
              </a:rPr>
              <a:t>10      ###CB?=ADDBCBCDEEFFDEFFFDEFFGDBEFGEDGCFGFGGGGG</a:t>
            </a:r>
          </a:p>
          <a:p>
            <a:r>
              <a:rPr lang="en-US" dirty="0" smtClean="0">
                <a:latin typeface="Courier New"/>
                <a:cs typeface="Courier New"/>
              </a:rPr>
              <a:t>11      MD:Z:67</a:t>
            </a:r>
          </a:p>
          <a:p>
            <a:r>
              <a:rPr lang="en-US" dirty="0" smtClean="0">
                <a:latin typeface="Courier New"/>
                <a:cs typeface="Courier New"/>
              </a:rPr>
              <a:t>12      NH:i:1</a:t>
            </a:r>
          </a:p>
          <a:p>
            <a:r>
              <a:rPr lang="en-US" dirty="0" smtClean="0">
                <a:latin typeface="Courier New"/>
                <a:cs typeface="Courier New"/>
              </a:rPr>
              <a:t>13      HI:i:1</a:t>
            </a:r>
          </a:p>
          <a:p>
            <a:r>
              <a:rPr lang="en-US" dirty="0" smtClean="0">
                <a:latin typeface="Courier New"/>
                <a:cs typeface="Courier New"/>
              </a:rPr>
              <a:t>14      NM:i:0</a:t>
            </a:r>
          </a:p>
          <a:p>
            <a:r>
              <a:rPr lang="en-US" dirty="0" smtClean="0">
                <a:latin typeface="Courier New"/>
                <a:cs typeface="Courier New"/>
              </a:rPr>
              <a:t>15      SM:i:38</a:t>
            </a:r>
          </a:p>
          <a:p>
            <a:r>
              <a:rPr lang="en-US" dirty="0" smtClean="0">
                <a:latin typeface="Courier New"/>
                <a:cs typeface="Courier New"/>
              </a:rPr>
              <a:t>16      XQ:i:40</a:t>
            </a:r>
          </a:p>
          <a:p>
            <a:r>
              <a:rPr lang="en-US" dirty="0" smtClean="0">
                <a:latin typeface="Courier New"/>
                <a:cs typeface="Courier New"/>
              </a:rPr>
              <a:t>17      X2:i:0</a:t>
            </a:r>
          </a:p>
          <a:p>
            <a:endParaRPr lang="en-US" dirty="0">
              <a:latin typeface="Courier New"/>
              <a:cs typeface="Courier New"/>
            </a:endParaRPr>
          </a:p>
        </p:txBody>
      </p:sp>
      <p:sp>
        <p:nvSpPr>
          <p:cNvPr id="7" name="TextBox 6"/>
          <p:cNvSpPr txBox="1"/>
          <p:nvPr/>
        </p:nvSpPr>
        <p:spPr>
          <a:xfrm>
            <a:off x="300425" y="177510"/>
            <a:ext cx="8518077" cy="461665"/>
          </a:xfrm>
          <a:prstGeom prst="rect">
            <a:avLst/>
          </a:prstGeom>
          <a:noFill/>
        </p:spPr>
        <p:txBody>
          <a:bodyPr wrap="none" rtlCol="0">
            <a:spAutoFit/>
          </a:bodyPr>
          <a:lstStyle/>
          <a:p>
            <a:r>
              <a:rPr lang="en-US" sz="2400" dirty="0" smtClean="0"/>
              <a:t>Alignments are reported in a compact representation: SAM format</a:t>
            </a:r>
            <a:endParaRPr lang="en-US" sz="2400" dirty="0"/>
          </a:p>
        </p:txBody>
      </p:sp>
      <p:sp>
        <p:nvSpPr>
          <p:cNvPr id="2" name="TextBox 1"/>
          <p:cNvSpPr txBox="1"/>
          <p:nvPr/>
        </p:nvSpPr>
        <p:spPr>
          <a:xfrm>
            <a:off x="504497" y="6262219"/>
            <a:ext cx="6712094" cy="369332"/>
          </a:xfrm>
          <a:prstGeom prst="rect">
            <a:avLst/>
          </a:prstGeom>
          <a:noFill/>
        </p:spPr>
        <p:txBody>
          <a:bodyPr wrap="none" rtlCol="0">
            <a:spAutoFit/>
          </a:bodyPr>
          <a:lstStyle/>
          <a:p>
            <a:r>
              <a:rPr lang="en-US" dirty="0" smtClean="0"/>
              <a:t>SAM format specification:  http</a:t>
            </a:r>
            <a:r>
              <a:rPr lang="en-US" dirty="0"/>
              <a:t>://</a:t>
            </a:r>
            <a:r>
              <a:rPr lang="en-US" dirty="0" err="1"/>
              <a:t>samtools.sourceforge.net</a:t>
            </a:r>
            <a:r>
              <a:rPr lang="en-US" dirty="0"/>
              <a:t>/SAM1.pdf</a:t>
            </a:r>
          </a:p>
        </p:txBody>
      </p:sp>
    </p:spTree>
    <p:extLst>
      <p:ext uri="{BB962C8B-B14F-4D97-AF65-F5344CB8AC3E}">
        <p14:creationId xmlns:p14="http://schemas.microsoft.com/office/powerpoint/2010/main" val="128499325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6427" y="791965"/>
            <a:ext cx="7803376" cy="5355313"/>
          </a:xfrm>
          <a:prstGeom prst="rect">
            <a:avLst/>
          </a:prstGeom>
          <a:noFill/>
        </p:spPr>
        <p:txBody>
          <a:bodyPr wrap="none" rtlCol="0">
            <a:spAutoFit/>
          </a:bodyPr>
          <a:lstStyle/>
          <a:p>
            <a:r>
              <a:rPr lang="en-US" dirty="0" smtClean="0">
                <a:latin typeface="Courier New"/>
                <a:cs typeface="Courier New"/>
              </a:rPr>
              <a:t>0       61G9EAAXX100520:5:100:10095:16477</a:t>
            </a:r>
          </a:p>
          <a:p>
            <a:r>
              <a:rPr lang="en-US" dirty="0" smtClean="0">
                <a:latin typeface="Courier New"/>
                <a:cs typeface="Courier New"/>
              </a:rPr>
              <a:t>1       83</a:t>
            </a:r>
          </a:p>
          <a:p>
            <a:r>
              <a:rPr lang="en-US" dirty="0" smtClean="0">
                <a:latin typeface="Courier New"/>
                <a:cs typeface="Courier New"/>
              </a:rPr>
              <a:t>2       chr1</a:t>
            </a:r>
          </a:p>
          <a:p>
            <a:r>
              <a:rPr lang="en-US" dirty="0" smtClean="0">
                <a:latin typeface="Courier New"/>
                <a:cs typeface="Courier New"/>
              </a:rPr>
              <a:t>3       51986</a:t>
            </a:r>
          </a:p>
          <a:p>
            <a:r>
              <a:rPr lang="en-US" dirty="0" smtClean="0">
                <a:latin typeface="Courier New"/>
                <a:cs typeface="Courier New"/>
              </a:rPr>
              <a:t>4       38</a:t>
            </a:r>
          </a:p>
          <a:p>
            <a:r>
              <a:rPr lang="en-US" dirty="0" smtClean="0">
                <a:latin typeface="Courier New"/>
                <a:cs typeface="Courier New"/>
              </a:rPr>
              <a:t>5       46M</a:t>
            </a:r>
          </a:p>
          <a:p>
            <a:r>
              <a:rPr lang="en-US" dirty="0" smtClean="0">
                <a:latin typeface="Courier New"/>
                <a:cs typeface="Courier New"/>
              </a:rPr>
              <a:t>6       =</a:t>
            </a:r>
          </a:p>
          <a:p>
            <a:r>
              <a:rPr lang="en-US" dirty="0" smtClean="0">
                <a:latin typeface="Courier New"/>
                <a:cs typeface="Courier New"/>
              </a:rPr>
              <a:t>7       51789</a:t>
            </a:r>
          </a:p>
          <a:p>
            <a:r>
              <a:rPr lang="en-US" dirty="0" smtClean="0">
                <a:latin typeface="Courier New"/>
                <a:cs typeface="Courier New"/>
              </a:rPr>
              <a:t>8       -264</a:t>
            </a:r>
          </a:p>
          <a:p>
            <a:r>
              <a:rPr lang="en-US" dirty="0" smtClean="0">
                <a:latin typeface="Courier New"/>
                <a:cs typeface="Courier New"/>
              </a:rPr>
              <a:t>9       CCCAAACAAGCCGAACTAGCTGATTTGGCTCGTAAAGACCCGGAAA</a:t>
            </a:r>
          </a:p>
          <a:p>
            <a:r>
              <a:rPr lang="en-US" dirty="0" smtClean="0">
                <a:latin typeface="Courier New"/>
                <a:cs typeface="Courier New"/>
              </a:rPr>
              <a:t>10      ###CB?=ADDBCBCDEEFFDEFFFDEFFGDBEFGEDGCFGFGGGGG</a:t>
            </a:r>
          </a:p>
          <a:p>
            <a:r>
              <a:rPr lang="en-US" dirty="0" smtClean="0">
                <a:latin typeface="Courier New"/>
                <a:cs typeface="Courier New"/>
              </a:rPr>
              <a:t>11      MD:Z:67</a:t>
            </a:r>
          </a:p>
          <a:p>
            <a:r>
              <a:rPr lang="en-US" dirty="0" smtClean="0">
                <a:latin typeface="Courier New"/>
                <a:cs typeface="Courier New"/>
              </a:rPr>
              <a:t>12      NH:i:1</a:t>
            </a:r>
          </a:p>
          <a:p>
            <a:r>
              <a:rPr lang="en-US" dirty="0" smtClean="0">
                <a:latin typeface="Courier New"/>
                <a:cs typeface="Courier New"/>
              </a:rPr>
              <a:t>13      HI:i:1</a:t>
            </a:r>
          </a:p>
          <a:p>
            <a:r>
              <a:rPr lang="en-US" dirty="0" smtClean="0">
                <a:latin typeface="Courier New"/>
                <a:cs typeface="Courier New"/>
              </a:rPr>
              <a:t>14      NM:i:0</a:t>
            </a:r>
          </a:p>
          <a:p>
            <a:r>
              <a:rPr lang="en-US" dirty="0" smtClean="0">
                <a:latin typeface="Courier New"/>
                <a:cs typeface="Courier New"/>
              </a:rPr>
              <a:t>15      SM:i:38</a:t>
            </a:r>
          </a:p>
          <a:p>
            <a:r>
              <a:rPr lang="en-US" dirty="0" smtClean="0">
                <a:latin typeface="Courier New"/>
                <a:cs typeface="Courier New"/>
              </a:rPr>
              <a:t>16      XQ:i:40</a:t>
            </a:r>
          </a:p>
          <a:p>
            <a:r>
              <a:rPr lang="en-US" dirty="0" smtClean="0">
                <a:latin typeface="Courier New"/>
                <a:cs typeface="Courier New"/>
              </a:rPr>
              <a:t>17      X2:i:0</a:t>
            </a:r>
          </a:p>
          <a:p>
            <a:endParaRPr lang="en-US" dirty="0">
              <a:latin typeface="Courier New"/>
              <a:cs typeface="Courier New"/>
            </a:endParaRPr>
          </a:p>
        </p:txBody>
      </p:sp>
      <p:sp>
        <p:nvSpPr>
          <p:cNvPr id="7" name="TextBox 6"/>
          <p:cNvSpPr txBox="1"/>
          <p:nvPr/>
        </p:nvSpPr>
        <p:spPr>
          <a:xfrm>
            <a:off x="300425" y="177510"/>
            <a:ext cx="8518077" cy="461665"/>
          </a:xfrm>
          <a:prstGeom prst="rect">
            <a:avLst/>
          </a:prstGeom>
          <a:noFill/>
        </p:spPr>
        <p:txBody>
          <a:bodyPr wrap="none" rtlCol="0">
            <a:spAutoFit/>
          </a:bodyPr>
          <a:lstStyle/>
          <a:p>
            <a:r>
              <a:rPr lang="en-US" sz="2400" dirty="0" smtClean="0"/>
              <a:t>Alignments are reported in a compact representation: SAM format</a:t>
            </a:r>
            <a:endParaRPr lang="en-US" sz="2400" dirty="0"/>
          </a:p>
        </p:txBody>
      </p:sp>
      <p:sp>
        <p:nvSpPr>
          <p:cNvPr id="2" name="TextBox 1"/>
          <p:cNvSpPr txBox="1"/>
          <p:nvPr/>
        </p:nvSpPr>
        <p:spPr>
          <a:xfrm>
            <a:off x="6445360" y="778310"/>
            <a:ext cx="1335109" cy="369332"/>
          </a:xfrm>
          <a:prstGeom prst="rect">
            <a:avLst/>
          </a:prstGeom>
          <a:noFill/>
        </p:spPr>
        <p:txBody>
          <a:bodyPr wrap="none" rtlCol="0">
            <a:spAutoFit/>
          </a:bodyPr>
          <a:lstStyle/>
          <a:p>
            <a:r>
              <a:rPr lang="en-US" dirty="0" smtClean="0">
                <a:solidFill>
                  <a:srgbClr val="FF6600"/>
                </a:solidFill>
              </a:rPr>
              <a:t>(read name)</a:t>
            </a:r>
            <a:endParaRPr lang="en-US" dirty="0">
              <a:solidFill>
                <a:srgbClr val="FF6600"/>
              </a:solidFill>
            </a:endParaRPr>
          </a:p>
        </p:txBody>
      </p:sp>
      <p:sp>
        <p:nvSpPr>
          <p:cNvPr id="3" name="TextBox 2"/>
          <p:cNvSpPr txBox="1"/>
          <p:nvPr/>
        </p:nvSpPr>
        <p:spPr>
          <a:xfrm>
            <a:off x="2239489" y="1052057"/>
            <a:ext cx="4588065" cy="369332"/>
          </a:xfrm>
          <a:prstGeom prst="rect">
            <a:avLst/>
          </a:prstGeom>
          <a:noFill/>
        </p:spPr>
        <p:txBody>
          <a:bodyPr wrap="none" rtlCol="0">
            <a:spAutoFit/>
          </a:bodyPr>
          <a:lstStyle/>
          <a:p>
            <a:r>
              <a:rPr lang="en-US" dirty="0" smtClean="0">
                <a:solidFill>
                  <a:srgbClr val="FF6600"/>
                </a:solidFill>
              </a:rPr>
              <a:t>(FLAGS stored as bit fields; 83 = 00001010011 )</a:t>
            </a:r>
            <a:endParaRPr lang="en-US" dirty="0">
              <a:solidFill>
                <a:srgbClr val="FF6600"/>
              </a:solidFill>
            </a:endParaRPr>
          </a:p>
        </p:txBody>
      </p:sp>
      <p:sp>
        <p:nvSpPr>
          <p:cNvPr id="4" name="TextBox 3"/>
          <p:cNvSpPr txBox="1"/>
          <p:nvPr/>
        </p:nvSpPr>
        <p:spPr>
          <a:xfrm>
            <a:off x="2551799" y="1339459"/>
            <a:ext cx="1890324" cy="369332"/>
          </a:xfrm>
          <a:prstGeom prst="rect">
            <a:avLst/>
          </a:prstGeom>
          <a:noFill/>
        </p:spPr>
        <p:txBody>
          <a:bodyPr wrap="none" rtlCol="0">
            <a:spAutoFit/>
          </a:bodyPr>
          <a:lstStyle/>
          <a:p>
            <a:r>
              <a:rPr lang="en-US" dirty="0" smtClean="0">
                <a:solidFill>
                  <a:srgbClr val="FF6600"/>
                </a:solidFill>
              </a:rPr>
              <a:t>(alignment target)</a:t>
            </a:r>
            <a:endParaRPr lang="en-US" dirty="0">
              <a:solidFill>
                <a:srgbClr val="FF6600"/>
              </a:solidFill>
            </a:endParaRPr>
          </a:p>
        </p:txBody>
      </p:sp>
      <p:sp>
        <p:nvSpPr>
          <p:cNvPr id="8" name="TextBox 7"/>
          <p:cNvSpPr txBox="1"/>
          <p:nvPr/>
        </p:nvSpPr>
        <p:spPr>
          <a:xfrm>
            <a:off x="2539911" y="1599551"/>
            <a:ext cx="2657436" cy="369332"/>
          </a:xfrm>
          <a:prstGeom prst="rect">
            <a:avLst/>
          </a:prstGeom>
          <a:noFill/>
        </p:spPr>
        <p:txBody>
          <a:bodyPr wrap="none" rtlCol="0">
            <a:spAutoFit/>
          </a:bodyPr>
          <a:lstStyle/>
          <a:p>
            <a:r>
              <a:rPr lang="en-US" dirty="0" smtClean="0">
                <a:solidFill>
                  <a:srgbClr val="FF6600"/>
                </a:solidFill>
              </a:rPr>
              <a:t>(position alignment starts)</a:t>
            </a:r>
            <a:endParaRPr lang="en-US" dirty="0">
              <a:solidFill>
                <a:srgbClr val="FF6600"/>
              </a:solidFill>
            </a:endParaRPr>
          </a:p>
        </p:txBody>
      </p:sp>
      <p:sp>
        <p:nvSpPr>
          <p:cNvPr id="9" name="TextBox 8"/>
          <p:cNvSpPr txBox="1"/>
          <p:nvPr/>
        </p:nvSpPr>
        <p:spPr>
          <a:xfrm>
            <a:off x="2317915" y="2130109"/>
            <a:ext cx="5431144" cy="369332"/>
          </a:xfrm>
          <a:prstGeom prst="rect">
            <a:avLst/>
          </a:prstGeom>
          <a:noFill/>
        </p:spPr>
        <p:txBody>
          <a:bodyPr wrap="none" rtlCol="0">
            <a:spAutoFit/>
          </a:bodyPr>
          <a:lstStyle/>
          <a:p>
            <a:r>
              <a:rPr lang="en-US" dirty="0" smtClean="0">
                <a:solidFill>
                  <a:srgbClr val="FF6600"/>
                </a:solidFill>
              </a:rPr>
              <a:t>(Compact description of the alignment in CIGAR format)</a:t>
            </a:r>
            <a:endParaRPr lang="en-US" dirty="0">
              <a:solidFill>
                <a:srgbClr val="FF6600"/>
              </a:solidFill>
            </a:endParaRPr>
          </a:p>
        </p:txBody>
      </p:sp>
      <p:sp>
        <p:nvSpPr>
          <p:cNvPr id="10" name="TextBox 9"/>
          <p:cNvSpPr txBox="1"/>
          <p:nvPr/>
        </p:nvSpPr>
        <p:spPr>
          <a:xfrm>
            <a:off x="3510616" y="4792090"/>
            <a:ext cx="1244489" cy="369332"/>
          </a:xfrm>
          <a:prstGeom prst="rect">
            <a:avLst/>
          </a:prstGeom>
          <a:noFill/>
        </p:spPr>
        <p:txBody>
          <a:bodyPr wrap="none" rtlCol="0">
            <a:spAutoFit/>
          </a:bodyPr>
          <a:lstStyle/>
          <a:p>
            <a:r>
              <a:rPr lang="en-US" dirty="0" smtClean="0">
                <a:solidFill>
                  <a:srgbClr val="FF6600"/>
                </a:solidFill>
              </a:rPr>
              <a:t>(Metadata)</a:t>
            </a:r>
            <a:endParaRPr lang="en-US" dirty="0">
              <a:solidFill>
                <a:srgbClr val="FF6600"/>
              </a:solidFill>
            </a:endParaRPr>
          </a:p>
        </p:txBody>
      </p:sp>
      <p:sp>
        <p:nvSpPr>
          <p:cNvPr id="11" name="TextBox 10"/>
          <p:cNvSpPr txBox="1"/>
          <p:nvPr/>
        </p:nvSpPr>
        <p:spPr>
          <a:xfrm>
            <a:off x="2876707" y="3004002"/>
            <a:ext cx="6064694" cy="369332"/>
          </a:xfrm>
          <a:prstGeom prst="rect">
            <a:avLst/>
          </a:prstGeom>
          <a:noFill/>
        </p:spPr>
        <p:txBody>
          <a:bodyPr wrap="none" rtlCol="0">
            <a:spAutoFit/>
          </a:bodyPr>
          <a:lstStyle/>
          <a:p>
            <a:r>
              <a:rPr lang="en-US" dirty="0" smtClean="0">
                <a:solidFill>
                  <a:srgbClr val="FF6600"/>
                </a:solidFill>
              </a:rPr>
              <a:t>(read sequence, oriented according to the forward alignment)</a:t>
            </a:r>
            <a:endParaRPr lang="en-US" dirty="0">
              <a:solidFill>
                <a:srgbClr val="FF6600"/>
              </a:solidFill>
            </a:endParaRPr>
          </a:p>
        </p:txBody>
      </p:sp>
      <p:cxnSp>
        <p:nvCxnSpPr>
          <p:cNvPr id="13" name="Straight Arrow Connector 12"/>
          <p:cNvCxnSpPr>
            <a:endCxn id="11" idx="1"/>
          </p:cNvCxnSpPr>
          <p:nvPr/>
        </p:nvCxnSpPr>
        <p:spPr>
          <a:xfrm flipV="1">
            <a:off x="2594531" y="3188668"/>
            <a:ext cx="282176" cy="184668"/>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6704799" y="3754337"/>
            <a:ext cx="2101094" cy="369332"/>
          </a:xfrm>
          <a:prstGeom prst="rect">
            <a:avLst/>
          </a:prstGeom>
          <a:noFill/>
        </p:spPr>
        <p:txBody>
          <a:bodyPr wrap="none" rtlCol="0">
            <a:spAutoFit/>
          </a:bodyPr>
          <a:lstStyle/>
          <a:p>
            <a:r>
              <a:rPr lang="en-US" dirty="0" smtClean="0">
                <a:solidFill>
                  <a:srgbClr val="FF6600"/>
                </a:solidFill>
              </a:rPr>
              <a:t>(base quality values)</a:t>
            </a:r>
            <a:endParaRPr lang="en-US" dirty="0">
              <a:solidFill>
                <a:srgbClr val="FF6600"/>
              </a:solidFill>
            </a:endParaRPr>
          </a:p>
        </p:txBody>
      </p:sp>
      <p:cxnSp>
        <p:nvCxnSpPr>
          <p:cNvPr id="17" name="Straight Arrow Connector 16"/>
          <p:cNvCxnSpPr/>
          <p:nvPr/>
        </p:nvCxnSpPr>
        <p:spPr>
          <a:xfrm>
            <a:off x="6490898" y="3864237"/>
            <a:ext cx="282176" cy="123545"/>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04497" y="6262219"/>
            <a:ext cx="6712094" cy="369332"/>
          </a:xfrm>
          <a:prstGeom prst="rect">
            <a:avLst/>
          </a:prstGeom>
          <a:noFill/>
        </p:spPr>
        <p:txBody>
          <a:bodyPr wrap="none" rtlCol="0">
            <a:spAutoFit/>
          </a:bodyPr>
          <a:lstStyle/>
          <a:p>
            <a:r>
              <a:rPr lang="en-US" dirty="0" smtClean="0"/>
              <a:t>SAM format specification:  http</a:t>
            </a:r>
            <a:r>
              <a:rPr lang="en-US" dirty="0"/>
              <a:t>://</a:t>
            </a:r>
            <a:r>
              <a:rPr lang="en-US" dirty="0" err="1"/>
              <a:t>samtools.sourceforge.net</a:t>
            </a:r>
            <a:r>
              <a:rPr lang="en-US" dirty="0"/>
              <a:t>/SAM1.pdf</a:t>
            </a:r>
          </a:p>
        </p:txBody>
      </p:sp>
    </p:spTree>
    <p:extLst>
      <p:ext uri="{BB962C8B-B14F-4D97-AF65-F5344CB8AC3E}">
        <p14:creationId xmlns:p14="http://schemas.microsoft.com/office/powerpoint/2010/main" val="310236715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6427" y="791965"/>
            <a:ext cx="7803376" cy="5355313"/>
          </a:xfrm>
          <a:prstGeom prst="rect">
            <a:avLst/>
          </a:prstGeom>
          <a:noFill/>
        </p:spPr>
        <p:txBody>
          <a:bodyPr wrap="none" rtlCol="0">
            <a:spAutoFit/>
          </a:bodyPr>
          <a:lstStyle/>
          <a:p>
            <a:r>
              <a:rPr lang="en-US" dirty="0" smtClean="0">
                <a:latin typeface="Courier New"/>
                <a:cs typeface="Courier New"/>
              </a:rPr>
              <a:t>0       61G9EAAXX100520:5:100:10095:16477</a:t>
            </a:r>
          </a:p>
          <a:p>
            <a:r>
              <a:rPr lang="en-US" dirty="0" smtClean="0">
                <a:latin typeface="Courier New"/>
                <a:cs typeface="Courier New"/>
              </a:rPr>
              <a:t>1       83</a:t>
            </a:r>
          </a:p>
          <a:p>
            <a:r>
              <a:rPr lang="en-US" dirty="0" smtClean="0">
                <a:latin typeface="Courier New"/>
                <a:cs typeface="Courier New"/>
              </a:rPr>
              <a:t>2       chr1</a:t>
            </a:r>
          </a:p>
          <a:p>
            <a:r>
              <a:rPr lang="en-US" dirty="0" smtClean="0">
                <a:latin typeface="Courier New"/>
                <a:cs typeface="Courier New"/>
              </a:rPr>
              <a:t>3       51986</a:t>
            </a:r>
          </a:p>
          <a:p>
            <a:r>
              <a:rPr lang="en-US" dirty="0" smtClean="0">
                <a:latin typeface="Courier New"/>
                <a:cs typeface="Courier New"/>
              </a:rPr>
              <a:t>4       38</a:t>
            </a:r>
          </a:p>
          <a:p>
            <a:r>
              <a:rPr lang="en-US" dirty="0" smtClean="0">
                <a:latin typeface="Courier New"/>
                <a:cs typeface="Courier New"/>
              </a:rPr>
              <a:t>5       46M</a:t>
            </a:r>
          </a:p>
          <a:p>
            <a:r>
              <a:rPr lang="en-US" dirty="0" smtClean="0">
                <a:latin typeface="Courier New"/>
                <a:cs typeface="Courier New"/>
              </a:rPr>
              <a:t>6       =</a:t>
            </a:r>
          </a:p>
          <a:p>
            <a:r>
              <a:rPr lang="en-US" dirty="0" smtClean="0">
                <a:latin typeface="Courier New"/>
                <a:cs typeface="Courier New"/>
              </a:rPr>
              <a:t>7       51789</a:t>
            </a:r>
          </a:p>
          <a:p>
            <a:r>
              <a:rPr lang="en-US" dirty="0" smtClean="0">
                <a:latin typeface="Courier New"/>
                <a:cs typeface="Courier New"/>
              </a:rPr>
              <a:t>8       -264</a:t>
            </a:r>
          </a:p>
          <a:p>
            <a:r>
              <a:rPr lang="en-US" dirty="0" smtClean="0">
                <a:latin typeface="Courier New"/>
                <a:cs typeface="Courier New"/>
              </a:rPr>
              <a:t>9       CCCAAACAAGCCGAACTAGCTGATTTGGCTCGTAAAGACCCGGAAA</a:t>
            </a:r>
          </a:p>
          <a:p>
            <a:r>
              <a:rPr lang="en-US" dirty="0" smtClean="0">
                <a:latin typeface="Courier New"/>
                <a:cs typeface="Courier New"/>
              </a:rPr>
              <a:t>10      ###CB?=ADDBCBCDEEFFDEFFFDEFFGDBEFGEDGCFGFGGGGG</a:t>
            </a:r>
          </a:p>
          <a:p>
            <a:r>
              <a:rPr lang="en-US" dirty="0" smtClean="0">
                <a:latin typeface="Courier New"/>
                <a:cs typeface="Courier New"/>
              </a:rPr>
              <a:t>11      MD:Z:67</a:t>
            </a:r>
          </a:p>
          <a:p>
            <a:r>
              <a:rPr lang="en-US" dirty="0" smtClean="0">
                <a:latin typeface="Courier New"/>
                <a:cs typeface="Courier New"/>
              </a:rPr>
              <a:t>12      NH:i:1</a:t>
            </a:r>
          </a:p>
          <a:p>
            <a:r>
              <a:rPr lang="en-US" dirty="0" smtClean="0">
                <a:latin typeface="Courier New"/>
                <a:cs typeface="Courier New"/>
              </a:rPr>
              <a:t>13      HI:i:1</a:t>
            </a:r>
          </a:p>
          <a:p>
            <a:r>
              <a:rPr lang="en-US" dirty="0" smtClean="0">
                <a:latin typeface="Courier New"/>
                <a:cs typeface="Courier New"/>
              </a:rPr>
              <a:t>14      NM:i:0</a:t>
            </a:r>
          </a:p>
          <a:p>
            <a:r>
              <a:rPr lang="en-US" dirty="0" smtClean="0">
                <a:latin typeface="Courier New"/>
                <a:cs typeface="Courier New"/>
              </a:rPr>
              <a:t>15      SM:i:38</a:t>
            </a:r>
          </a:p>
          <a:p>
            <a:r>
              <a:rPr lang="en-US" dirty="0" smtClean="0">
                <a:latin typeface="Courier New"/>
                <a:cs typeface="Courier New"/>
              </a:rPr>
              <a:t>16      XQ:i:40</a:t>
            </a:r>
          </a:p>
          <a:p>
            <a:r>
              <a:rPr lang="en-US" dirty="0" smtClean="0">
                <a:latin typeface="Courier New"/>
                <a:cs typeface="Courier New"/>
              </a:rPr>
              <a:t>17      X2:i:0</a:t>
            </a:r>
          </a:p>
          <a:p>
            <a:endParaRPr lang="en-US" dirty="0">
              <a:latin typeface="Courier New"/>
              <a:cs typeface="Courier New"/>
            </a:endParaRPr>
          </a:p>
        </p:txBody>
      </p:sp>
      <p:sp>
        <p:nvSpPr>
          <p:cNvPr id="7" name="TextBox 6"/>
          <p:cNvSpPr txBox="1"/>
          <p:nvPr/>
        </p:nvSpPr>
        <p:spPr>
          <a:xfrm>
            <a:off x="300425" y="177510"/>
            <a:ext cx="8518077" cy="461665"/>
          </a:xfrm>
          <a:prstGeom prst="rect">
            <a:avLst/>
          </a:prstGeom>
          <a:noFill/>
        </p:spPr>
        <p:txBody>
          <a:bodyPr wrap="none" rtlCol="0">
            <a:spAutoFit/>
          </a:bodyPr>
          <a:lstStyle/>
          <a:p>
            <a:r>
              <a:rPr lang="en-US" sz="2400" dirty="0" smtClean="0"/>
              <a:t>Alignments are reported in a compact representation: SAM format</a:t>
            </a:r>
            <a:endParaRPr lang="en-US" sz="2400" dirty="0"/>
          </a:p>
        </p:txBody>
      </p:sp>
      <p:sp>
        <p:nvSpPr>
          <p:cNvPr id="2" name="TextBox 1"/>
          <p:cNvSpPr txBox="1"/>
          <p:nvPr/>
        </p:nvSpPr>
        <p:spPr>
          <a:xfrm>
            <a:off x="6445360" y="778310"/>
            <a:ext cx="1335109" cy="369332"/>
          </a:xfrm>
          <a:prstGeom prst="rect">
            <a:avLst/>
          </a:prstGeom>
          <a:noFill/>
        </p:spPr>
        <p:txBody>
          <a:bodyPr wrap="none" rtlCol="0">
            <a:spAutoFit/>
          </a:bodyPr>
          <a:lstStyle/>
          <a:p>
            <a:r>
              <a:rPr lang="en-US" dirty="0" smtClean="0">
                <a:solidFill>
                  <a:srgbClr val="FF6600"/>
                </a:solidFill>
              </a:rPr>
              <a:t>(read name)</a:t>
            </a:r>
            <a:endParaRPr lang="en-US" dirty="0">
              <a:solidFill>
                <a:srgbClr val="FF6600"/>
              </a:solidFill>
            </a:endParaRPr>
          </a:p>
        </p:txBody>
      </p:sp>
      <p:sp>
        <p:nvSpPr>
          <p:cNvPr id="3" name="TextBox 2"/>
          <p:cNvSpPr txBox="1"/>
          <p:nvPr/>
        </p:nvSpPr>
        <p:spPr>
          <a:xfrm>
            <a:off x="2239489" y="1052057"/>
            <a:ext cx="4588065" cy="369332"/>
          </a:xfrm>
          <a:prstGeom prst="rect">
            <a:avLst/>
          </a:prstGeom>
          <a:noFill/>
        </p:spPr>
        <p:txBody>
          <a:bodyPr wrap="none" rtlCol="0">
            <a:spAutoFit/>
          </a:bodyPr>
          <a:lstStyle/>
          <a:p>
            <a:r>
              <a:rPr lang="en-US" dirty="0" smtClean="0">
                <a:solidFill>
                  <a:srgbClr val="FF6600"/>
                </a:solidFill>
              </a:rPr>
              <a:t>(FLAGS stored as bit fields; 83 = 00001010011 )</a:t>
            </a:r>
            <a:endParaRPr lang="en-US" dirty="0">
              <a:solidFill>
                <a:srgbClr val="FF6600"/>
              </a:solidFill>
            </a:endParaRPr>
          </a:p>
        </p:txBody>
      </p:sp>
      <p:sp>
        <p:nvSpPr>
          <p:cNvPr id="4" name="TextBox 3"/>
          <p:cNvSpPr txBox="1"/>
          <p:nvPr/>
        </p:nvSpPr>
        <p:spPr>
          <a:xfrm>
            <a:off x="2551799" y="1339459"/>
            <a:ext cx="1890324" cy="369332"/>
          </a:xfrm>
          <a:prstGeom prst="rect">
            <a:avLst/>
          </a:prstGeom>
          <a:noFill/>
        </p:spPr>
        <p:txBody>
          <a:bodyPr wrap="none" rtlCol="0">
            <a:spAutoFit/>
          </a:bodyPr>
          <a:lstStyle/>
          <a:p>
            <a:r>
              <a:rPr lang="en-US" dirty="0" smtClean="0">
                <a:solidFill>
                  <a:srgbClr val="FF6600"/>
                </a:solidFill>
              </a:rPr>
              <a:t>(alignment target)</a:t>
            </a:r>
            <a:endParaRPr lang="en-US" dirty="0">
              <a:solidFill>
                <a:srgbClr val="FF6600"/>
              </a:solidFill>
            </a:endParaRPr>
          </a:p>
        </p:txBody>
      </p:sp>
      <p:sp>
        <p:nvSpPr>
          <p:cNvPr id="8" name="TextBox 7"/>
          <p:cNvSpPr txBox="1"/>
          <p:nvPr/>
        </p:nvSpPr>
        <p:spPr>
          <a:xfrm>
            <a:off x="2539911" y="1599551"/>
            <a:ext cx="2657436" cy="369332"/>
          </a:xfrm>
          <a:prstGeom prst="rect">
            <a:avLst/>
          </a:prstGeom>
          <a:noFill/>
        </p:spPr>
        <p:txBody>
          <a:bodyPr wrap="none" rtlCol="0">
            <a:spAutoFit/>
          </a:bodyPr>
          <a:lstStyle/>
          <a:p>
            <a:r>
              <a:rPr lang="en-US" dirty="0" smtClean="0">
                <a:solidFill>
                  <a:srgbClr val="FF6600"/>
                </a:solidFill>
              </a:rPr>
              <a:t>(position alignment starts)</a:t>
            </a:r>
            <a:endParaRPr lang="en-US" dirty="0">
              <a:solidFill>
                <a:srgbClr val="FF6600"/>
              </a:solidFill>
            </a:endParaRPr>
          </a:p>
        </p:txBody>
      </p:sp>
      <p:sp>
        <p:nvSpPr>
          <p:cNvPr id="9" name="TextBox 8"/>
          <p:cNvSpPr txBox="1"/>
          <p:nvPr/>
        </p:nvSpPr>
        <p:spPr>
          <a:xfrm>
            <a:off x="2317915" y="2130109"/>
            <a:ext cx="5431144" cy="369332"/>
          </a:xfrm>
          <a:prstGeom prst="rect">
            <a:avLst/>
          </a:prstGeom>
          <a:noFill/>
        </p:spPr>
        <p:txBody>
          <a:bodyPr wrap="none" rtlCol="0">
            <a:spAutoFit/>
          </a:bodyPr>
          <a:lstStyle/>
          <a:p>
            <a:r>
              <a:rPr lang="en-US" dirty="0" smtClean="0">
                <a:solidFill>
                  <a:srgbClr val="FF6600"/>
                </a:solidFill>
              </a:rPr>
              <a:t>(Compact description of the alignment in CIGAR format)</a:t>
            </a:r>
            <a:endParaRPr lang="en-US" dirty="0">
              <a:solidFill>
                <a:srgbClr val="FF6600"/>
              </a:solidFill>
            </a:endParaRPr>
          </a:p>
        </p:txBody>
      </p:sp>
      <p:sp>
        <p:nvSpPr>
          <p:cNvPr id="10" name="TextBox 9"/>
          <p:cNvSpPr txBox="1"/>
          <p:nvPr/>
        </p:nvSpPr>
        <p:spPr>
          <a:xfrm>
            <a:off x="3510616" y="4792090"/>
            <a:ext cx="1244489" cy="369332"/>
          </a:xfrm>
          <a:prstGeom prst="rect">
            <a:avLst/>
          </a:prstGeom>
          <a:noFill/>
        </p:spPr>
        <p:txBody>
          <a:bodyPr wrap="none" rtlCol="0">
            <a:spAutoFit/>
          </a:bodyPr>
          <a:lstStyle/>
          <a:p>
            <a:r>
              <a:rPr lang="en-US" dirty="0" smtClean="0">
                <a:solidFill>
                  <a:srgbClr val="FF6600"/>
                </a:solidFill>
              </a:rPr>
              <a:t>(Metadata)</a:t>
            </a:r>
            <a:endParaRPr lang="en-US" dirty="0">
              <a:solidFill>
                <a:srgbClr val="FF6600"/>
              </a:solidFill>
            </a:endParaRPr>
          </a:p>
        </p:txBody>
      </p:sp>
      <p:sp>
        <p:nvSpPr>
          <p:cNvPr id="11" name="TextBox 10"/>
          <p:cNvSpPr txBox="1"/>
          <p:nvPr/>
        </p:nvSpPr>
        <p:spPr>
          <a:xfrm>
            <a:off x="2876707" y="3004002"/>
            <a:ext cx="6064694" cy="369332"/>
          </a:xfrm>
          <a:prstGeom prst="rect">
            <a:avLst/>
          </a:prstGeom>
          <a:noFill/>
        </p:spPr>
        <p:txBody>
          <a:bodyPr wrap="none" rtlCol="0">
            <a:spAutoFit/>
          </a:bodyPr>
          <a:lstStyle/>
          <a:p>
            <a:r>
              <a:rPr lang="en-US" dirty="0" smtClean="0">
                <a:solidFill>
                  <a:srgbClr val="FF6600"/>
                </a:solidFill>
              </a:rPr>
              <a:t>(read sequence, oriented according to the forward alignment)</a:t>
            </a:r>
            <a:endParaRPr lang="en-US" dirty="0">
              <a:solidFill>
                <a:srgbClr val="FF6600"/>
              </a:solidFill>
            </a:endParaRPr>
          </a:p>
        </p:txBody>
      </p:sp>
      <p:cxnSp>
        <p:nvCxnSpPr>
          <p:cNvPr id="13" name="Straight Arrow Connector 12"/>
          <p:cNvCxnSpPr>
            <a:endCxn id="11" idx="1"/>
          </p:cNvCxnSpPr>
          <p:nvPr/>
        </p:nvCxnSpPr>
        <p:spPr>
          <a:xfrm flipV="1">
            <a:off x="2594531" y="3188668"/>
            <a:ext cx="282176" cy="184668"/>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6704799" y="3754337"/>
            <a:ext cx="2101094" cy="369332"/>
          </a:xfrm>
          <a:prstGeom prst="rect">
            <a:avLst/>
          </a:prstGeom>
          <a:noFill/>
        </p:spPr>
        <p:txBody>
          <a:bodyPr wrap="none" rtlCol="0">
            <a:spAutoFit/>
          </a:bodyPr>
          <a:lstStyle/>
          <a:p>
            <a:r>
              <a:rPr lang="en-US" dirty="0" smtClean="0">
                <a:solidFill>
                  <a:srgbClr val="FF6600"/>
                </a:solidFill>
              </a:rPr>
              <a:t>(base quality values)</a:t>
            </a:r>
            <a:endParaRPr lang="en-US" dirty="0">
              <a:solidFill>
                <a:srgbClr val="FF6600"/>
              </a:solidFill>
            </a:endParaRPr>
          </a:p>
        </p:txBody>
      </p:sp>
      <p:cxnSp>
        <p:nvCxnSpPr>
          <p:cNvPr id="17" name="Straight Arrow Connector 16"/>
          <p:cNvCxnSpPr/>
          <p:nvPr/>
        </p:nvCxnSpPr>
        <p:spPr>
          <a:xfrm>
            <a:off x="6490898" y="3864237"/>
            <a:ext cx="282176" cy="123545"/>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9662" y="1614521"/>
            <a:ext cx="8206898" cy="337070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000090"/>
                </a:solidFill>
              </a:rPr>
              <a:t>Still not compact enough…  </a:t>
            </a:r>
          </a:p>
          <a:p>
            <a:pPr algn="ctr"/>
            <a:r>
              <a:rPr lang="en-US" sz="2800" dirty="0" smtClean="0">
                <a:solidFill>
                  <a:srgbClr val="000090"/>
                </a:solidFill>
              </a:rPr>
              <a:t>Millions to billions of reads takes up a lot of space!!</a:t>
            </a:r>
          </a:p>
          <a:p>
            <a:pPr algn="ctr"/>
            <a:endParaRPr lang="en-US" sz="2800" dirty="0">
              <a:solidFill>
                <a:srgbClr val="000090"/>
              </a:solidFill>
            </a:endParaRPr>
          </a:p>
          <a:p>
            <a:pPr algn="ctr"/>
            <a:r>
              <a:rPr lang="en-US" sz="2800" dirty="0" smtClean="0">
                <a:solidFill>
                  <a:srgbClr val="000090"/>
                </a:solidFill>
              </a:rPr>
              <a:t>Convert SAM to binary – BAM format.</a:t>
            </a:r>
            <a:endParaRPr lang="en-US" sz="2800" dirty="0">
              <a:solidFill>
                <a:srgbClr val="000090"/>
              </a:solidFill>
            </a:endParaRPr>
          </a:p>
        </p:txBody>
      </p:sp>
      <p:sp>
        <p:nvSpPr>
          <p:cNvPr id="18" name="TextBox 17"/>
          <p:cNvSpPr txBox="1"/>
          <p:nvPr/>
        </p:nvSpPr>
        <p:spPr>
          <a:xfrm>
            <a:off x="504497" y="6262219"/>
            <a:ext cx="6712094" cy="369332"/>
          </a:xfrm>
          <a:prstGeom prst="rect">
            <a:avLst/>
          </a:prstGeom>
          <a:noFill/>
        </p:spPr>
        <p:txBody>
          <a:bodyPr wrap="none" rtlCol="0">
            <a:spAutoFit/>
          </a:bodyPr>
          <a:lstStyle/>
          <a:p>
            <a:r>
              <a:rPr lang="en-US" dirty="0" smtClean="0"/>
              <a:t>SAM format specification:  http</a:t>
            </a:r>
            <a:r>
              <a:rPr lang="en-US" dirty="0"/>
              <a:t>://</a:t>
            </a:r>
            <a:r>
              <a:rPr lang="en-US" dirty="0" err="1"/>
              <a:t>samtools.sourceforge.net</a:t>
            </a:r>
            <a:r>
              <a:rPr lang="en-US" dirty="0"/>
              <a:t>/SAM1.pdf</a:t>
            </a:r>
          </a:p>
        </p:txBody>
      </p:sp>
    </p:spTree>
    <p:extLst>
      <p:ext uri="{BB962C8B-B14F-4D97-AF65-F5344CB8AC3E}">
        <p14:creationId xmlns:p14="http://schemas.microsoft.com/office/powerpoint/2010/main" val="89361989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4944"/>
            <a:ext cx="8229600" cy="1143000"/>
          </a:xfrm>
        </p:spPr>
        <p:txBody>
          <a:bodyPr/>
          <a:lstStyle/>
          <a:p>
            <a:r>
              <a:rPr lang="en-US" dirty="0" err="1" smtClean="0"/>
              <a:t>Samtools</a:t>
            </a:r>
            <a:endParaRPr lang="en-US" dirty="0"/>
          </a:p>
        </p:txBody>
      </p:sp>
      <p:sp>
        <p:nvSpPr>
          <p:cNvPr id="3" name="Content Placeholder 2"/>
          <p:cNvSpPr>
            <a:spLocks noGrp="1"/>
          </p:cNvSpPr>
          <p:nvPr>
            <p:ph idx="1"/>
          </p:nvPr>
        </p:nvSpPr>
        <p:spPr>
          <a:xfrm>
            <a:off x="457200" y="671685"/>
            <a:ext cx="8229600" cy="4525963"/>
          </a:xfrm>
        </p:spPr>
        <p:txBody>
          <a:bodyPr>
            <a:normAutofit/>
          </a:bodyPr>
          <a:lstStyle/>
          <a:p>
            <a:r>
              <a:rPr lang="en-US" sz="2400" dirty="0" smtClean="0"/>
              <a:t>Tools for </a:t>
            </a:r>
          </a:p>
          <a:p>
            <a:pPr lvl="1"/>
            <a:r>
              <a:rPr lang="en-US" sz="2000" dirty="0" smtClean="0"/>
              <a:t>converting  SAM &lt;-&gt; BAM</a:t>
            </a:r>
          </a:p>
          <a:p>
            <a:pPr lvl="1"/>
            <a:r>
              <a:rPr lang="en-US" sz="2000" dirty="0" smtClean="0"/>
              <a:t>Viewing BAM files  (</a:t>
            </a:r>
            <a:r>
              <a:rPr lang="en-US" sz="2000" dirty="0" err="1" smtClean="0"/>
              <a:t>eg</a:t>
            </a:r>
            <a:r>
              <a:rPr lang="en-US" sz="2000" dirty="0" smtClean="0"/>
              <a:t>.  </a:t>
            </a:r>
            <a:r>
              <a:rPr lang="en-US" sz="2000" dirty="0" err="1"/>
              <a:t>s</a:t>
            </a:r>
            <a:r>
              <a:rPr lang="en-US" sz="2000" dirty="0" err="1" smtClean="0"/>
              <a:t>amtools</a:t>
            </a:r>
            <a:r>
              <a:rPr lang="en-US" sz="2000" dirty="0" smtClean="0"/>
              <a:t> view </a:t>
            </a:r>
            <a:r>
              <a:rPr lang="en-US" sz="2000" dirty="0" err="1" smtClean="0"/>
              <a:t>file.bam</a:t>
            </a:r>
            <a:r>
              <a:rPr lang="en-US" sz="2000" dirty="0" smtClean="0"/>
              <a:t> | less )</a:t>
            </a:r>
          </a:p>
          <a:p>
            <a:pPr lvl="1"/>
            <a:r>
              <a:rPr lang="en-US" sz="2000" dirty="0" smtClean="0"/>
              <a:t>Sorting BAM files, and lots more:</a:t>
            </a:r>
          </a:p>
          <a:p>
            <a:pPr lvl="1"/>
            <a:endParaRPr lang="en-US" sz="2000" dirty="0"/>
          </a:p>
        </p:txBody>
      </p:sp>
      <p:pic>
        <p:nvPicPr>
          <p:cNvPr id="4" name="Picture 3" descr="Screen Shot 2012-10-22 at 3.59.4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7540" y="2377927"/>
            <a:ext cx="5810939" cy="4217222"/>
          </a:xfrm>
          <a:prstGeom prst="rect">
            <a:avLst/>
          </a:prstGeom>
        </p:spPr>
      </p:pic>
    </p:spTree>
    <p:extLst>
      <p:ext uri="{BB962C8B-B14F-4D97-AF65-F5344CB8AC3E}">
        <p14:creationId xmlns:p14="http://schemas.microsoft.com/office/powerpoint/2010/main" val="318374260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08366"/>
            <a:ext cx="8229600" cy="1143000"/>
          </a:xfrm>
        </p:spPr>
        <p:txBody>
          <a:bodyPr>
            <a:normAutofit fontScale="90000"/>
          </a:bodyPr>
          <a:lstStyle/>
          <a:p>
            <a:r>
              <a:rPr lang="en-US" dirty="0" smtClean="0"/>
              <a:t>Visualizing Alignments </a:t>
            </a:r>
            <a:br>
              <a:rPr lang="en-US" dirty="0" smtClean="0"/>
            </a:br>
            <a:r>
              <a:rPr lang="en-US" dirty="0" smtClean="0"/>
              <a:t>of RNA-</a:t>
            </a:r>
            <a:r>
              <a:rPr lang="en-US" dirty="0" err="1" smtClean="0"/>
              <a:t>Seq</a:t>
            </a:r>
            <a:r>
              <a:rPr lang="en-US" dirty="0" smtClean="0"/>
              <a:t> reads</a:t>
            </a:r>
            <a:endParaRPr lang="en-US" dirty="0"/>
          </a:p>
        </p:txBody>
      </p:sp>
    </p:spTree>
    <p:extLst>
      <p:ext uri="{BB962C8B-B14F-4D97-AF65-F5344CB8AC3E}">
        <p14:creationId xmlns:p14="http://schemas.microsoft.com/office/powerpoint/2010/main" val="292521119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612" y="-175962"/>
            <a:ext cx="8229600" cy="1143000"/>
          </a:xfrm>
        </p:spPr>
        <p:txBody>
          <a:bodyPr/>
          <a:lstStyle/>
          <a:p>
            <a:r>
              <a:rPr lang="en-US" dirty="0" smtClean="0"/>
              <a:t>Text-based Alignment Viewer</a:t>
            </a:r>
            <a:endParaRPr lang="en-US" dirty="0"/>
          </a:p>
        </p:txBody>
      </p:sp>
      <p:sp>
        <p:nvSpPr>
          <p:cNvPr id="4" name="TextBox 3"/>
          <p:cNvSpPr txBox="1"/>
          <p:nvPr/>
        </p:nvSpPr>
        <p:spPr>
          <a:xfrm>
            <a:off x="2075622" y="787093"/>
            <a:ext cx="4674401" cy="369332"/>
          </a:xfrm>
          <a:prstGeom prst="rect">
            <a:avLst/>
          </a:prstGeom>
          <a:noFill/>
        </p:spPr>
        <p:txBody>
          <a:bodyPr wrap="none" rtlCol="0">
            <a:spAutoFit/>
          </a:bodyPr>
          <a:lstStyle/>
          <a:p>
            <a:r>
              <a:rPr lang="en-US" dirty="0" smtClean="0"/>
              <a:t>%  </a:t>
            </a:r>
            <a:r>
              <a:rPr lang="en-US" dirty="0" err="1" smtClean="0"/>
              <a:t>samtools</a:t>
            </a:r>
            <a:r>
              <a:rPr lang="en-US" dirty="0" smtClean="0"/>
              <a:t> </a:t>
            </a:r>
            <a:r>
              <a:rPr lang="en-US" dirty="0" err="1" smtClean="0"/>
              <a:t>tview</a:t>
            </a:r>
            <a:r>
              <a:rPr lang="en-US" dirty="0" smtClean="0"/>
              <a:t>  </a:t>
            </a:r>
            <a:r>
              <a:rPr lang="en-US" dirty="0" err="1" smtClean="0"/>
              <a:t>alignments.bam</a:t>
            </a:r>
            <a:r>
              <a:rPr lang="en-US" dirty="0" smtClean="0"/>
              <a:t>  </a:t>
            </a:r>
            <a:r>
              <a:rPr lang="en-US" dirty="0" err="1" smtClean="0"/>
              <a:t>target.fasta</a:t>
            </a:r>
            <a:endParaRPr lang="en-US" dirty="0"/>
          </a:p>
        </p:txBody>
      </p:sp>
      <p:pic>
        <p:nvPicPr>
          <p:cNvPr id="5" name="Picture 4" descr="Screen Shot 2012-10-22 at 4.04.2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577" y="1279312"/>
            <a:ext cx="8329797" cy="5213567"/>
          </a:xfrm>
          <a:prstGeom prst="rect">
            <a:avLst/>
          </a:prstGeom>
        </p:spPr>
      </p:pic>
    </p:spTree>
    <p:extLst>
      <p:ext uri="{BB962C8B-B14F-4D97-AF65-F5344CB8AC3E}">
        <p14:creationId xmlns:p14="http://schemas.microsoft.com/office/powerpoint/2010/main" val="210352593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Trinity RNA-</a:t>
            </a:r>
            <a:r>
              <a:rPr lang="en-US" dirty="0" err="1" smtClean="0"/>
              <a:t>Seq</a:t>
            </a:r>
            <a:r>
              <a:rPr lang="en-US" dirty="0" smtClean="0"/>
              <a:t> Workshop Website</a:t>
            </a:r>
            <a:endParaRPr lang="en-US" dirty="0"/>
          </a:p>
        </p:txBody>
      </p:sp>
      <p:sp>
        <p:nvSpPr>
          <p:cNvPr id="3" name="TextBox 2"/>
          <p:cNvSpPr txBox="1"/>
          <p:nvPr/>
        </p:nvSpPr>
        <p:spPr>
          <a:xfrm>
            <a:off x="1305518" y="1366872"/>
            <a:ext cx="7986082" cy="369332"/>
          </a:xfrm>
          <a:prstGeom prst="rect">
            <a:avLst/>
          </a:prstGeom>
          <a:noFill/>
        </p:spPr>
        <p:txBody>
          <a:bodyPr wrap="square" rtlCol="0">
            <a:spAutoFit/>
          </a:bodyPr>
          <a:lstStyle/>
          <a:p>
            <a:r>
              <a:rPr lang="en-US" dirty="0">
                <a:solidFill>
                  <a:srgbClr val="0000FF"/>
                </a:solidFill>
              </a:rPr>
              <a:t>https://</a:t>
            </a:r>
            <a:r>
              <a:rPr lang="en-US" dirty="0" err="1">
                <a:solidFill>
                  <a:srgbClr val="0000FF"/>
                </a:solidFill>
              </a:rPr>
              <a:t>github.com</a:t>
            </a:r>
            <a:r>
              <a:rPr lang="en-US" dirty="0">
                <a:solidFill>
                  <a:srgbClr val="0000FF"/>
                </a:solidFill>
              </a:rPr>
              <a:t>/</a:t>
            </a:r>
            <a:r>
              <a:rPr lang="en-US" dirty="0" err="1">
                <a:solidFill>
                  <a:srgbClr val="0000FF"/>
                </a:solidFill>
              </a:rPr>
              <a:t>trinityrnaseq</a:t>
            </a:r>
            <a:r>
              <a:rPr lang="en-US" dirty="0">
                <a:solidFill>
                  <a:srgbClr val="0000FF"/>
                </a:solidFill>
              </a:rPr>
              <a:t>/</a:t>
            </a:r>
            <a:r>
              <a:rPr lang="en-US" dirty="0" err="1">
                <a:solidFill>
                  <a:srgbClr val="0000FF"/>
                </a:solidFill>
              </a:rPr>
              <a:t>RNASeq_Trinity_Tuxedo_Workshop</a:t>
            </a:r>
            <a:r>
              <a:rPr lang="en-US" dirty="0" smtClean="0">
                <a:solidFill>
                  <a:srgbClr val="0000FF"/>
                </a:solidFill>
              </a:rPr>
              <a:t>/</a:t>
            </a:r>
            <a:endParaRPr lang="en-US" dirty="0">
              <a:solidFill>
                <a:srgbClr val="0000FF"/>
              </a:solidFill>
            </a:endParaRPr>
          </a:p>
        </p:txBody>
      </p:sp>
      <p:sp>
        <p:nvSpPr>
          <p:cNvPr id="5" name="TextBox 4"/>
          <p:cNvSpPr txBox="1"/>
          <p:nvPr/>
        </p:nvSpPr>
        <p:spPr>
          <a:xfrm>
            <a:off x="3054301" y="1739680"/>
            <a:ext cx="2682120" cy="369332"/>
          </a:xfrm>
          <a:prstGeom prst="rect">
            <a:avLst/>
          </a:prstGeom>
          <a:noFill/>
        </p:spPr>
        <p:txBody>
          <a:bodyPr wrap="none" rtlCol="0">
            <a:spAutoFit/>
          </a:bodyPr>
          <a:lstStyle/>
          <a:p>
            <a:r>
              <a:rPr lang="en-US" dirty="0" smtClean="0"/>
              <a:t>(click the Wiki link at right)</a:t>
            </a:r>
            <a:endParaRPr lang="en-US" dirty="0"/>
          </a:p>
        </p:txBody>
      </p:sp>
      <p:grpSp>
        <p:nvGrpSpPr>
          <p:cNvPr id="9" name="Group 8"/>
          <p:cNvGrpSpPr/>
          <p:nvPr/>
        </p:nvGrpSpPr>
        <p:grpSpPr>
          <a:xfrm>
            <a:off x="1261679" y="3623805"/>
            <a:ext cx="6494085" cy="2385538"/>
            <a:chOff x="1095359" y="3729631"/>
            <a:chExt cx="6494085" cy="2385538"/>
          </a:xfrm>
        </p:grpSpPr>
        <p:sp>
          <p:nvSpPr>
            <p:cNvPr id="4" name="TextBox 3"/>
            <p:cNvSpPr txBox="1"/>
            <p:nvPr/>
          </p:nvSpPr>
          <p:spPr>
            <a:xfrm>
              <a:off x="1095359" y="4083844"/>
              <a:ext cx="6494085" cy="2031325"/>
            </a:xfrm>
            <a:prstGeom prst="rect">
              <a:avLst/>
            </a:prstGeom>
            <a:noFill/>
          </p:spPr>
          <p:txBody>
            <a:bodyPr wrap="none" rtlCol="0">
              <a:spAutoFit/>
            </a:bodyPr>
            <a:lstStyle/>
            <a:p>
              <a:pPr marL="285750" indent="-285750">
                <a:buFont typeface="Arial"/>
                <a:buChar char="•"/>
              </a:pPr>
              <a:r>
                <a:rPr lang="en-US" dirty="0" smtClean="0"/>
                <a:t>Installation guide for </a:t>
              </a:r>
              <a:r>
                <a:rPr lang="en-US" dirty="0" err="1" smtClean="0"/>
                <a:t>VirtualBox</a:t>
              </a:r>
              <a:r>
                <a:rPr lang="en-US" dirty="0" smtClean="0"/>
                <a:t> and the workshop VM</a:t>
              </a:r>
            </a:p>
            <a:p>
              <a:pPr marL="742950" lvl="1" indent="-285750">
                <a:buFont typeface="Arial"/>
                <a:buChar char="•"/>
              </a:pPr>
              <a:r>
                <a:rPr lang="en-US" dirty="0" smtClean="0"/>
                <a:t>Ubuntu </a:t>
              </a:r>
              <a:r>
                <a:rPr lang="en-US" dirty="0" err="1" smtClean="0"/>
                <a:t>linux</a:t>
              </a:r>
              <a:r>
                <a:rPr lang="en-US" dirty="0" smtClean="0"/>
                <a:t> running on Mac or PC via </a:t>
              </a:r>
              <a:r>
                <a:rPr lang="en-US" dirty="0" err="1" smtClean="0"/>
                <a:t>VirtualBox</a:t>
              </a:r>
              <a:r>
                <a:rPr lang="en-US" dirty="0" smtClean="0"/>
                <a:t> software.</a:t>
              </a:r>
            </a:p>
            <a:p>
              <a:pPr marL="742950" lvl="1" indent="-285750">
                <a:buFont typeface="Arial"/>
                <a:buChar char="•"/>
              </a:pPr>
              <a:r>
                <a:rPr lang="en-US" dirty="0" smtClean="0"/>
                <a:t>Easy installation!</a:t>
              </a:r>
            </a:p>
            <a:p>
              <a:pPr marL="285750" indent="-285750">
                <a:buFont typeface="Arial"/>
                <a:buChar char="•"/>
              </a:pPr>
              <a:r>
                <a:rPr lang="en-US" dirty="0" smtClean="0"/>
                <a:t>VM comes installed with workshop data and software.</a:t>
              </a:r>
            </a:p>
            <a:p>
              <a:pPr marL="285750" indent="-285750">
                <a:buFont typeface="Arial"/>
                <a:buChar char="•"/>
              </a:pPr>
              <a:r>
                <a:rPr lang="en-US" dirty="0" smtClean="0"/>
                <a:t>Self-guided tutorials for running </a:t>
              </a:r>
            </a:p>
            <a:p>
              <a:pPr marL="742950" lvl="1" indent="-285750">
                <a:buFont typeface="Arial"/>
                <a:buChar char="•"/>
              </a:pPr>
              <a:r>
                <a:rPr lang="en-US" dirty="0" smtClean="0"/>
                <a:t>Genome-guided RNA-</a:t>
              </a:r>
              <a:r>
                <a:rPr lang="en-US" dirty="0" err="1" smtClean="0"/>
                <a:t>Seq</a:t>
              </a:r>
              <a:r>
                <a:rPr lang="en-US" dirty="0" smtClean="0"/>
                <a:t> analysis using Tuxedo</a:t>
              </a:r>
            </a:p>
            <a:p>
              <a:pPr marL="742950" lvl="1" indent="-285750">
                <a:buFont typeface="Arial"/>
                <a:buChar char="•"/>
              </a:pPr>
              <a:r>
                <a:rPr lang="en-US" dirty="0" smtClean="0"/>
                <a:t>Genome-free RNA-</a:t>
              </a:r>
              <a:r>
                <a:rPr lang="en-US" dirty="0" err="1" smtClean="0"/>
                <a:t>Seq</a:t>
              </a:r>
              <a:r>
                <a:rPr lang="en-US" dirty="0" smtClean="0"/>
                <a:t> analysis using Trinity</a:t>
              </a:r>
              <a:endParaRPr lang="en-US" dirty="0"/>
            </a:p>
          </p:txBody>
        </p:sp>
        <p:sp>
          <p:nvSpPr>
            <p:cNvPr id="6" name="TextBox 5"/>
            <p:cNvSpPr txBox="1"/>
            <p:nvPr/>
          </p:nvSpPr>
          <p:spPr>
            <a:xfrm>
              <a:off x="1103783" y="3729631"/>
              <a:ext cx="1024139" cy="369332"/>
            </a:xfrm>
            <a:prstGeom prst="rect">
              <a:avLst/>
            </a:prstGeom>
            <a:noFill/>
          </p:spPr>
          <p:txBody>
            <a:bodyPr wrap="none" rtlCol="0">
              <a:spAutoFit/>
            </a:bodyPr>
            <a:lstStyle/>
            <a:p>
              <a:r>
                <a:rPr lang="en-US" dirty="0" smtClean="0"/>
                <a:t>Includes:</a:t>
              </a:r>
              <a:endParaRPr lang="en-US" dirty="0"/>
            </a:p>
          </p:txBody>
        </p:sp>
      </p:grpSp>
      <p:pic>
        <p:nvPicPr>
          <p:cNvPr id="7" name="Picture 6"/>
          <p:cNvPicPr>
            <a:picLocks noChangeAspect="1"/>
          </p:cNvPicPr>
          <p:nvPr/>
        </p:nvPicPr>
        <p:blipFill>
          <a:blip r:embed="rId2"/>
          <a:stretch>
            <a:fillRect/>
          </a:stretch>
        </p:blipFill>
        <p:spPr>
          <a:xfrm>
            <a:off x="4192100" y="2473091"/>
            <a:ext cx="2082821" cy="1273657"/>
          </a:xfrm>
          <a:prstGeom prst="rect">
            <a:avLst/>
          </a:prstGeom>
        </p:spPr>
      </p:pic>
      <p:pic>
        <p:nvPicPr>
          <p:cNvPr id="8" name="Picture 7"/>
          <p:cNvPicPr>
            <a:picLocks noChangeAspect="1"/>
          </p:cNvPicPr>
          <p:nvPr/>
        </p:nvPicPr>
        <p:blipFill>
          <a:blip r:embed="rId3"/>
          <a:stretch>
            <a:fillRect/>
          </a:stretch>
        </p:blipFill>
        <p:spPr>
          <a:xfrm>
            <a:off x="2797255" y="2471850"/>
            <a:ext cx="991587" cy="1274898"/>
          </a:xfrm>
          <a:prstGeom prst="rect">
            <a:avLst/>
          </a:prstGeom>
        </p:spPr>
      </p:pic>
    </p:spTree>
    <p:extLst>
      <p:ext uri="{BB962C8B-B14F-4D97-AF65-F5344CB8AC3E}">
        <p14:creationId xmlns:p14="http://schemas.microsoft.com/office/powerpoint/2010/main" val="254222761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6862"/>
            <a:ext cx="8229600" cy="1143000"/>
          </a:xfrm>
        </p:spPr>
        <p:txBody>
          <a:bodyPr/>
          <a:lstStyle/>
          <a:p>
            <a:r>
              <a:rPr lang="en-US" dirty="0" smtClean="0"/>
              <a:t>IGV</a:t>
            </a:r>
            <a:endParaRPr lang="en-US" dirty="0"/>
          </a:p>
        </p:txBody>
      </p:sp>
      <p:pic>
        <p:nvPicPr>
          <p:cNvPr id="4" name="Picture 3" descr="Screen Shot 2012-10-22 at 6.08.1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0672"/>
            <a:ext cx="9144000" cy="5582093"/>
          </a:xfrm>
          <a:prstGeom prst="rect">
            <a:avLst/>
          </a:prstGeom>
        </p:spPr>
      </p:pic>
    </p:spTree>
    <p:extLst>
      <p:ext uri="{BB962C8B-B14F-4D97-AF65-F5344CB8AC3E}">
        <p14:creationId xmlns:p14="http://schemas.microsoft.com/office/powerpoint/2010/main" val="166731950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3-05-07 at 9.03.3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5440"/>
            <a:ext cx="9144000" cy="6305384"/>
          </a:xfrm>
          <a:prstGeom prst="rect">
            <a:avLst/>
          </a:prstGeom>
        </p:spPr>
      </p:pic>
      <p:sp>
        <p:nvSpPr>
          <p:cNvPr id="6" name="TextBox 5"/>
          <p:cNvSpPr txBox="1"/>
          <p:nvPr/>
        </p:nvSpPr>
        <p:spPr>
          <a:xfrm>
            <a:off x="2174553" y="52185"/>
            <a:ext cx="4214014" cy="461665"/>
          </a:xfrm>
          <a:prstGeom prst="rect">
            <a:avLst/>
          </a:prstGeom>
          <a:noFill/>
        </p:spPr>
        <p:txBody>
          <a:bodyPr wrap="none" rtlCol="0">
            <a:spAutoFit/>
          </a:bodyPr>
          <a:lstStyle/>
          <a:p>
            <a:r>
              <a:rPr lang="en-US" sz="2400" dirty="0" smtClean="0"/>
              <a:t>IGV: Viewing </a:t>
            </a:r>
            <a:r>
              <a:rPr lang="en-US" sz="2400" dirty="0" err="1" smtClean="0"/>
              <a:t>Tophat</a:t>
            </a:r>
            <a:r>
              <a:rPr lang="en-US" sz="2400" dirty="0" smtClean="0"/>
              <a:t> Alignments</a:t>
            </a:r>
            <a:endParaRPr lang="en-US" sz="2400" dirty="0"/>
          </a:p>
        </p:txBody>
      </p:sp>
    </p:spTree>
    <p:extLst>
      <p:ext uri="{BB962C8B-B14F-4D97-AF65-F5344CB8AC3E}">
        <p14:creationId xmlns:p14="http://schemas.microsoft.com/office/powerpoint/2010/main" val="273995770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smtClean="0"/>
              <a:t>Transcript Reconstruction Using Cufflinks</a:t>
            </a:r>
            <a:endParaRPr lang="en-US" sz="3600" dirty="0"/>
          </a:p>
        </p:txBody>
      </p:sp>
      <p:pic>
        <p:nvPicPr>
          <p:cNvPr id="5" name="Picture 4" descr="Screen Shot 2012-10-21 at 6.27.0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Tree>
    <p:extLst>
      <p:ext uri="{BB962C8B-B14F-4D97-AF65-F5344CB8AC3E}">
        <p14:creationId xmlns:p14="http://schemas.microsoft.com/office/powerpoint/2010/main" val="292179422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smtClean="0"/>
              <a:t>Transcript Reconstruction Using Cufflinks</a:t>
            </a:r>
            <a:endParaRPr lang="en-US" sz="3600" dirty="0"/>
          </a:p>
        </p:txBody>
      </p:sp>
      <p:pic>
        <p:nvPicPr>
          <p:cNvPr id="5" name="Picture 4" descr="Screen Shot 2012-10-21 at 6.27.0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grpSp>
        <p:nvGrpSpPr>
          <p:cNvPr id="14" name="Group 13"/>
          <p:cNvGrpSpPr/>
          <p:nvPr/>
        </p:nvGrpSpPr>
        <p:grpSpPr>
          <a:xfrm>
            <a:off x="1508798" y="4816161"/>
            <a:ext cx="301761" cy="427545"/>
            <a:chOff x="1508798" y="4816161"/>
            <a:chExt cx="301761" cy="427545"/>
          </a:xfrm>
        </p:grpSpPr>
        <p:cxnSp>
          <p:nvCxnSpPr>
            <p:cNvPr id="4" name="Straight Arrow Connector 3"/>
            <p:cNvCxnSpPr/>
            <p:nvPr/>
          </p:nvCxnSpPr>
          <p:spPr>
            <a:xfrm>
              <a:off x="1672261" y="4816161"/>
              <a:ext cx="0" cy="427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quot;No&quot; Symbol 10"/>
            <p:cNvSpPr/>
            <p:nvPr/>
          </p:nvSpPr>
          <p:spPr>
            <a:xfrm>
              <a:off x="1508798" y="4879035"/>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grpSp>
        <p:nvGrpSpPr>
          <p:cNvPr id="15" name="Group 14"/>
          <p:cNvGrpSpPr/>
          <p:nvPr/>
        </p:nvGrpSpPr>
        <p:grpSpPr>
          <a:xfrm>
            <a:off x="4452500" y="4754788"/>
            <a:ext cx="301761" cy="941612"/>
            <a:chOff x="4452500" y="4754788"/>
            <a:chExt cx="301761" cy="941612"/>
          </a:xfrm>
        </p:grpSpPr>
        <p:cxnSp>
          <p:nvCxnSpPr>
            <p:cNvPr id="8" name="Straight Arrow Connector 7"/>
            <p:cNvCxnSpPr/>
            <p:nvPr/>
          </p:nvCxnSpPr>
          <p:spPr>
            <a:xfrm>
              <a:off x="4603381" y="4754788"/>
              <a:ext cx="0" cy="941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quot;No&quot; Symbol 11"/>
            <p:cNvSpPr/>
            <p:nvPr/>
          </p:nvSpPr>
          <p:spPr>
            <a:xfrm>
              <a:off x="4452500" y="5155681"/>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spTree>
    <p:extLst>
      <p:ext uri="{BB962C8B-B14F-4D97-AF65-F5344CB8AC3E}">
        <p14:creationId xmlns:p14="http://schemas.microsoft.com/office/powerpoint/2010/main" val="5048341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6.28.3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8772"/>
            <a:ext cx="9144000" cy="1290918"/>
          </a:xfrm>
          <a:prstGeom prst="rect">
            <a:avLst/>
          </a:prstGeom>
        </p:spPr>
      </p:pic>
      <p:pic>
        <p:nvPicPr>
          <p:cNvPr id="5" name="Picture 4" descr="Screen Shot 2012-10-21 at 6.28.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62285"/>
            <a:ext cx="9144000" cy="2214359"/>
          </a:xfrm>
          <a:prstGeom prst="rect">
            <a:avLst/>
          </a:prstGeom>
        </p:spPr>
      </p:pic>
      <p:sp>
        <p:nvSpPr>
          <p:cNvPr id="6" name="TextBox 5"/>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7" name="Title 1"/>
          <p:cNvSpPr>
            <a:spLocks noGrp="1"/>
          </p:cNvSpPr>
          <p:nvPr>
            <p:ph type="title"/>
          </p:nvPr>
        </p:nvSpPr>
        <p:spPr>
          <a:xfrm>
            <a:off x="496479" y="-183316"/>
            <a:ext cx="8229600" cy="1143000"/>
          </a:xfrm>
        </p:spPr>
        <p:txBody>
          <a:bodyPr>
            <a:normAutofit/>
          </a:bodyPr>
          <a:lstStyle/>
          <a:p>
            <a:r>
              <a:rPr lang="en-US" sz="3600" dirty="0" smtClean="0"/>
              <a:t>Transcript Reconstruction Using Cufflinks</a:t>
            </a:r>
            <a:endParaRPr lang="en-US" sz="3600" dirty="0"/>
          </a:p>
        </p:txBody>
      </p:sp>
    </p:spTree>
    <p:extLst>
      <p:ext uri="{BB962C8B-B14F-4D97-AF65-F5344CB8AC3E}">
        <p14:creationId xmlns:p14="http://schemas.microsoft.com/office/powerpoint/2010/main" val="3752490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7123"/>
            <a:ext cx="8229600" cy="1143000"/>
          </a:xfrm>
        </p:spPr>
        <p:txBody>
          <a:bodyPr>
            <a:normAutofit fontScale="90000"/>
          </a:bodyPr>
          <a:lstStyle/>
          <a:p>
            <a:r>
              <a:rPr lang="en-US" dirty="0" smtClean="0"/>
              <a:t>Transcript Structures in </a:t>
            </a:r>
            <a:r>
              <a:rPr lang="en-US" b="1" dirty="0" smtClean="0"/>
              <a:t>GTF</a:t>
            </a:r>
            <a:r>
              <a:rPr lang="en-US" dirty="0" smtClean="0"/>
              <a:t> Format</a:t>
            </a:r>
            <a:br>
              <a:rPr lang="en-US" dirty="0" smtClean="0"/>
            </a:br>
            <a:r>
              <a:rPr lang="en-US" sz="2200" dirty="0" smtClean="0"/>
              <a:t>(tab-delimited fields per line shown transposed to a column format here)</a:t>
            </a:r>
            <a:endParaRPr lang="en-US" sz="2200" dirty="0"/>
          </a:p>
        </p:txBody>
      </p:sp>
      <p:sp>
        <p:nvSpPr>
          <p:cNvPr id="3" name="Content Placeholder 2"/>
          <p:cNvSpPr>
            <a:spLocks noGrp="1"/>
          </p:cNvSpPr>
          <p:nvPr>
            <p:ph idx="1"/>
          </p:nvPr>
        </p:nvSpPr>
        <p:spPr>
          <a:xfrm>
            <a:off x="457200" y="1417638"/>
            <a:ext cx="8229600" cy="4525963"/>
          </a:xfrm>
        </p:spPr>
        <p:txBody>
          <a:bodyPr>
            <a:normAutofit fontScale="47500" lnSpcReduction="20000"/>
          </a:bodyPr>
          <a:lstStyle/>
          <a:p>
            <a:pPr marL="0" indent="0">
              <a:buNone/>
            </a:pPr>
            <a:r>
              <a:rPr lang="sk-SK" dirty="0" smtClean="0"/>
              <a:t>0       7000000090838467</a:t>
            </a:r>
          </a:p>
          <a:p>
            <a:pPr marL="0" indent="0">
              <a:buNone/>
            </a:pPr>
            <a:r>
              <a:rPr lang="sk-SK" dirty="0" smtClean="0"/>
              <a:t>1       Cufflinks</a:t>
            </a:r>
          </a:p>
          <a:p>
            <a:pPr marL="0" indent="0">
              <a:buNone/>
            </a:pPr>
            <a:r>
              <a:rPr lang="sk-SK" dirty="0" smtClean="0"/>
              <a:t>2       transcript</a:t>
            </a:r>
          </a:p>
          <a:p>
            <a:pPr marL="0" indent="0">
              <a:buNone/>
            </a:pPr>
            <a:r>
              <a:rPr lang="sk-SK" dirty="0" smtClean="0"/>
              <a:t>3       101</a:t>
            </a:r>
          </a:p>
          <a:p>
            <a:pPr marL="0" indent="0">
              <a:buNone/>
            </a:pPr>
            <a:r>
              <a:rPr lang="sk-SK" dirty="0" smtClean="0"/>
              <a:t>4       5716</a:t>
            </a:r>
          </a:p>
          <a:p>
            <a:pPr marL="0" indent="0">
              <a:buNone/>
            </a:pPr>
            <a:r>
              <a:rPr lang="sk-SK" dirty="0" smtClean="0"/>
              <a:t>5       1000</a:t>
            </a:r>
          </a:p>
          <a:p>
            <a:pPr marL="0" indent="0">
              <a:buNone/>
            </a:pPr>
            <a:r>
              <a:rPr lang="sk-SK" dirty="0" smtClean="0"/>
              <a:t>6       +</a:t>
            </a:r>
          </a:p>
          <a:p>
            <a:pPr marL="0" indent="0">
              <a:buNone/>
            </a:pPr>
            <a:r>
              <a:rPr lang="sk-SK" dirty="0" smtClean="0"/>
              <a:t>7       .</a:t>
            </a:r>
          </a:p>
          <a:p>
            <a:pPr marL="0" indent="0">
              <a:buNone/>
            </a:pPr>
            <a:r>
              <a:rPr lang="sk-SK" dirty="0" smtClean="0"/>
              <a:t>8       gene_id "CUFF.1"; transcript_id "CUFF.1.1"; FPKM "378.0239937260“</a:t>
            </a:r>
          </a:p>
          <a:p>
            <a:pPr marL="0" indent="0">
              <a:buNone/>
            </a:pPr>
            <a:endParaRPr lang="sk-SK" dirty="0" smtClean="0"/>
          </a:p>
          <a:p>
            <a:pPr marL="0" indent="0">
              <a:buNone/>
            </a:pPr>
            <a:r>
              <a:rPr lang="sk-SK" dirty="0" smtClean="0"/>
              <a:t>0       7000000090838467</a:t>
            </a:r>
          </a:p>
          <a:p>
            <a:pPr marL="0" indent="0">
              <a:buNone/>
            </a:pPr>
            <a:r>
              <a:rPr lang="sk-SK" dirty="0" smtClean="0"/>
              <a:t>1       Cufflinks</a:t>
            </a:r>
          </a:p>
          <a:p>
            <a:pPr marL="0" indent="0">
              <a:buNone/>
            </a:pPr>
            <a:r>
              <a:rPr lang="sk-SK" dirty="0" smtClean="0"/>
              <a:t>2       exon</a:t>
            </a:r>
          </a:p>
          <a:p>
            <a:pPr marL="0" indent="0">
              <a:buNone/>
            </a:pPr>
            <a:r>
              <a:rPr lang="sk-SK" dirty="0" smtClean="0"/>
              <a:t>3       101</a:t>
            </a:r>
          </a:p>
          <a:p>
            <a:pPr marL="0" indent="0">
              <a:buNone/>
            </a:pPr>
            <a:r>
              <a:rPr lang="sk-SK" dirty="0" smtClean="0"/>
              <a:t>4       5716</a:t>
            </a:r>
          </a:p>
          <a:p>
            <a:pPr marL="0" indent="0">
              <a:buNone/>
            </a:pPr>
            <a:r>
              <a:rPr lang="sk-SK" dirty="0" smtClean="0"/>
              <a:t>5       1000</a:t>
            </a:r>
          </a:p>
          <a:p>
            <a:pPr marL="0" indent="0">
              <a:buNone/>
            </a:pPr>
            <a:r>
              <a:rPr lang="sk-SK" dirty="0" smtClean="0"/>
              <a:t>6       +</a:t>
            </a:r>
          </a:p>
          <a:p>
            <a:pPr marL="0" indent="0">
              <a:buNone/>
            </a:pPr>
            <a:r>
              <a:rPr lang="sk-SK" dirty="0" smtClean="0"/>
              <a:t>7       .</a:t>
            </a:r>
          </a:p>
          <a:p>
            <a:pPr marL="0" indent="0">
              <a:buNone/>
            </a:pPr>
            <a:r>
              <a:rPr lang="sk-SK" dirty="0" smtClean="0"/>
              <a:t>8       gene_id "CUFF.1"; transcript_id "CUFF.1.1"; exon_number "1"; FPKM "378.0239937260“</a:t>
            </a:r>
          </a:p>
          <a:p>
            <a:pPr marL="0" indent="0">
              <a:buNone/>
            </a:pPr>
            <a:endParaRPr lang="en-US" dirty="0"/>
          </a:p>
        </p:txBody>
      </p:sp>
      <p:grpSp>
        <p:nvGrpSpPr>
          <p:cNvPr id="12" name="Group 11"/>
          <p:cNvGrpSpPr/>
          <p:nvPr/>
        </p:nvGrpSpPr>
        <p:grpSpPr>
          <a:xfrm>
            <a:off x="1357271" y="1352848"/>
            <a:ext cx="6336758" cy="2181284"/>
            <a:chOff x="1357271" y="1352848"/>
            <a:chExt cx="6336758" cy="2181284"/>
          </a:xfrm>
        </p:grpSpPr>
        <p:sp>
          <p:nvSpPr>
            <p:cNvPr id="4" name="TextBox 3"/>
            <p:cNvSpPr txBox="1"/>
            <p:nvPr/>
          </p:nvSpPr>
          <p:spPr>
            <a:xfrm>
              <a:off x="2555027" y="1352848"/>
              <a:ext cx="2389296" cy="338554"/>
            </a:xfrm>
            <a:prstGeom prst="rect">
              <a:avLst/>
            </a:prstGeom>
            <a:noFill/>
          </p:spPr>
          <p:txBody>
            <a:bodyPr wrap="none" rtlCol="0">
              <a:spAutoFit/>
            </a:bodyPr>
            <a:lstStyle/>
            <a:p>
              <a:r>
                <a:rPr lang="en-US" sz="1600" dirty="0" smtClean="0">
                  <a:solidFill>
                    <a:schemeClr val="accent6"/>
                  </a:solidFill>
                </a:rPr>
                <a:t>(genomic </a:t>
              </a:r>
              <a:r>
                <a:rPr lang="en-US" sz="1600" dirty="0" err="1" smtClean="0">
                  <a:solidFill>
                    <a:schemeClr val="accent6"/>
                  </a:solidFill>
                </a:rPr>
                <a:t>contig</a:t>
              </a:r>
              <a:r>
                <a:rPr lang="en-US" sz="1600" dirty="0" smtClean="0">
                  <a:solidFill>
                    <a:schemeClr val="accent6"/>
                  </a:solidFill>
                </a:rPr>
                <a:t> identifier)</a:t>
              </a:r>
              <a:endParaRPr lang="en-US" sz="1600" dirty="0">
                <a:solidFill>
                  <a:schemeClr val="accent6"/>
                </a:solidFill>
              </a:endParaRPr>
            </a:p>
          </p:txBody>
        </p:sp>
        <p:sp>
          <p:nvSpPr>
            <p:cNvPr id="6" name="TextBox 5"/>
            <p:cNvSpPr txBox="1"/>
            <p:nvPr/>
          </p:nvSpPr>
          <p:spPr>
            <a:xfrm>
              <a:off x="1360379" y="2749212"/>
              <a:ext cx="843500" cy="338554"/>
            </a:xfrm>
            <a:prstGeom prst="rect">
              <a:avLst/>
            </a:prstGeom>
            <a:noFill/>
          </p:spPr>
          <p:txBody>
            <a:bodyPr wrap="none" rtlCol="0">
              <a:spAutoFit/>
            </a:bodyPr>
            <a:lstStyle/>
            <a:p>
              <a:r>
                <a:rPr lang="en-US" sz="1600" dirty="0" smtClean="0">
                  <a:solidFill>
                    <a:schemeClr val="accent6"/>
                  </a:solidFill>
                </a:rPr>
                <a:t>(strand)</a:t>
              </a:r>
              <a:endParaRPr lang="en-US" sz="1600" dirty="0">
                <a:solidFill>
                  <a:schemeClr val="accent6"/>
                </a:solidFill>
              </a:endParaRPr>
            </a:p>
          </p:txBody>
        </p:sp>
        <p:sp>
          <p:nvSpPr>
            <p:cNvPr id="8" name="TextBox 7"/>
            <p:cNvSpPr txBox="1"/>
            <p:nvPr/>
          </p:nvSpPr>
          <p:spPr>
            <a:xfrm>
              <a:off x="1360379" y="2058373"/>
              <a:ext cx="1537500" cy="338554"/>
            </a:xfrm>
            <a:prstGeom prst="rect">
              <a:avLst/>
            </a:prstGeom>
            <a:noFill/>
          </p:spPr>
          <p:txBody>
            <a:bodyPr wrap="none" rtlCol="0">
              <a:spAutoFit/>
            </a:bodyPr>
            <a:lstStyle/>
            <a:p>
              <a:r>
                <a:rPr lang="en-US" sz="1600" dirty="0" smtClean="0">
                  <a:solidFill>
                    <a:schemeClr val="accent6"/>
                  </a:solidFill>
                </a:rPr>
                <a:t>(left coordinate)</a:t>
              </a:r>
              <a:endParaRPr lang="en-US" sz="1600" dirty="0">
                <a:solidFill>
                  <a:schemeClr val="accent6"/>
                </a:solidFill>
              </a:endParaRPr>
            </a:p>
          </p:txBody>
        </p:sp>
        <p:sp>
          <p:nvSpPr>
            <p:cNvPr id="9" name="TextBox 8"/>
            <p:cNvSpPr txBox="1"/>
            <p:nvPr/>
          </p:nvSpPr>
          <p:spPr>
            <a:xfrm>
              <a:off x="1357271" y="2275563"/>
              <a:ext cx="1653718" cy="338554"/>
            </a:xfrm>
            <a:prstGeom prst="rect">
              <a:avLst/>
            </a:prstGeom>
            <a:noFill/>
          </p:spPr>
          <p:txBody>
            <a:bodyPr wrap="none" rtlCol="0">
              <a:spAutoFit/>
            </a:bodyPr>
            <a:lstStyle/>
            <a:p>
              <a:r>
                <a:rPr lang="en-US" sz="1600" dirty="0" smtClean="0">
                  <a:solidFill>
                    <a:schemeClr val="accent6"/>
                  </a:solidFill>
                </a:rPr>
                <a:t>(right coordinate)</a:t>
              </a:r>
              <a:endParaRPr lang="en-US" sz="1600" dirty="0">
                <a:solidFill>
                  <a:schemeClr val="accent6"/>
                </a:solidFill>
              </a:endParaRPr>
            </a:p>
          </p:txBody>
        </p:sp>
        <p:sp>
          <p:nvSpPr>
            <p:cNvPr id="11" name="TextBox 10"/>
            <p:cNvSpPr txBox="1"/>
            <p:nvPr/>
          </p:nvSpPr>
          <p:spPr>
            <a:xfrm>
              <a:off x="6385257" y="3195578"/>
              <a:ext cx="1308772" cy="338554"/>
            </a:xfrm>
            <a:prstGeom prst="rect">
              <a:avLst/>
            </a:prstGeom>
            <a:noFill/>
          </p:spPr>
          <p:txBody>
            <a:bodyPr wrap="none" rtlCol="0">
              <a:spAutoFit/>
            </a:bodyPr>
            <a:lstStyle/>
            <a:p>
              <a:r>
                <a:rPr lang="en-US" sz="1600" dirty="0" smtClean="0">
                  <a:solidFill>
                    <a:schemeClr val="accent6"/>
                  </a:solidFill>
                </a:rPr>
                <a:t>(annotations)</a:t>
              </a:r>
              <a:endParaRPr lang="en-US" sz="1600" dirty="0">
                <a:solidFill>
                  <a:schemeClr val="accent6"/>
                </a:solidFill>
              </a:endParaRPr>
            </a:p>
          </p:txBody>
        </p:sp>
      </p:grpSp>
    </p:spTree>
    <p:extLst>
      <p:ext uri="{BB962C8B-B14F-4D97-AF65-F5344CB8AC3E}">
        <p14:creationId xmlns:p14="http://schemas.microsoft.com/office/powerpoint/2010/main" val="34835425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512" y="345159"/>
            <a:ext cx="8229600" cy="1143000"/>
          </a:xfrm>
        </p:spPr>
        <p:txBody>
          <a:bodyPr/>
          <a:lstStyle/>
          <a:p>
            <a:r>
              <a:rPr lang="en-US" dirty="0" smtClean="0"/>
              <a:t>Demo: Tuxedo and IGV</a:t>
            </a:r>
            <a:endParaRPr lang="en-US" dirty="0"/>
          </a:p>
        </p:txBody>
      </p:sp>
      <p:sp>
        <p:nvSpPr>
          <p:cNvPr id="4" name="TextBox 3"/>
          <p:cNvSpPr txBox="1"/>
          <p:nvPr/>
        </p:nvSpPr>
        <p:spPr>
          <a:xfrm>
            <a:off x="1132104" y="2927153"/>
            <a:ext cx="6705600" cy="2677656"/>
          </a:xfrm>
          <a:prstGeom prst="rect">
            <a:avLst/>
          </a:prstGeom>
          <a:noFill/>
        </p:spPr>
        <p:txBody>
          <a:bodyPr wrap="square" rtlCol="0">
            <a:spAutoFit/>
          </a:bodyPr>
          <a:lstStyle/>
          <a:p>
            <a:pPr marL="285750" indent="-285750">
              <a:buFont typeface="Arial"/>
              <a:buChar char="•"/>
            </a:pPr>
            <a:r>
              <a:rPr lang="en-US" sz="2800" dirty="0" smtClean="0"/>
              <a:t>Run </a:t>
            </a:r>
            <a:r>
              <a:rPr lang="en-US" sz="2800" dirty="0" err="1" smtClean="0"/>
              <a:t>Tophat</a:t>
            </a:r>
            <a:r>
              <a:rPr lang="en-US" sz="2800" dirty="0" smtClean="0"/>
              <a:t> to align reads to the genome</a:t>
            </a:r>
            <a:br>
              <a:rPr lang="en-US" sz="2800" dirty="0" smtClean="0"/>
            </a:br>
            <a:endParaRPr lang="en-US" sz="2800" dirty="0" smtClean="0"/>
          </a:p>
          <a:p>
            <a:pPr marL="285750" indent="-285750">
              <a:buFont typeface="Arial"/>
              <a:buChar char="•"/>
            </a:pPr>
            <a:r>
              <a:rPr lang="en-US" sz="2800" dirty="0" smtClean="0"/>
              <a:t>Reconstruct transcripts using cufflinks</a:t>
            </a:r>
          </a:p>
          <a:p>
            <a:pPr marL="285750" indent="-285750">
              <a:buFont typeface="Arial"/>
              <a:buChar char="•"/>
            </a:pPr>
            <a:endParaRPr lang="en-US" sz="2800" dirty="0" smtClean="0"/>
          </a:p>
          <a:p>
            <a:pPr marL="285750" indent="-285750">
              <a:buFont typeface="Arial"/>
              <a:buChar char="•"/>
            </a:pPr>
            <a:r>
              <a:rPr lang="en-US" sz="2800" dirty="0" smtClean="0"/>
              <a:t>View genome-aligned reads and reconstructed transcripts using IGV</a:t>
            </a:r>
            <a:endParaRPr lang="en-US" sz="2800" dirty="0"/>
          </a:p>
        </p:txBody>
      </p:sp>
      <p:sp>
        <p:nvSpPr>
          <p:cNvPr id="3" name="TextBox 2"/>
          <p:cNvSpPr txBox="1"/>
          <p:nvPr/>
        </p:nvSpPr>
        <p:spPr>
          <a:xfrm>
            <a:off x="591603" y="1773602"/>
            <a:ext cx="7982509" cy="646331"/>
          </a:xfrm>
          <a:prstGeom prst="rect">
            <a:avLst/>
          </a:prstGeom>
          <a:noFill/>
        </p:spPr>
        <p:txBody>
          <a:bodyPr wrap="square" rtlCol="0">
            <a:spAutoFit/>
          </a:bodyPr>
          <a:lstStyle/>
          <a:p>
            <a:r>
              <a:rPr lang="en-US" dirty="0">
                <a:solidFill>
                  <a:srgbClr val="0000FF"/>
                </a:solidFill>
              </a:rPr>
              <a:t>https://</a:t>
            </a:r>
            <a:r>
              <a:rPr lang="en-US" dirty="0" err="1">
                <a:solidFill>
                  <a:srgbClr val="0000FF"/>
                </a:solidFill>
              </a:rPr>
              <a:t>github.com</a:t>
            </a:r>
            <a:r>
              <a:rPr lang="en-US" dirty="0">
                <a:solidFill>
                  <a:srgbClr val="0000FF"/>
                </a:solidFill>
              </a:rPr>
              <a:t>/</a:t>
            </a:r>
            <a:r>
              <a:rPr lang="en-US" dirty="0" err="1">
                <a:solidFill>
                  <a:srgbClr val="0000FF"/>
                </a:solidFill>
              </a:rPr>
              <a:t>trinityrnaseq</a:t>
            </a:r>
            <a:r>
              <a:rPr lang="en-US" dirty="0">
                <a:solidFill>
                  <a:srgbClr val="0000FF"/>
                </a:solidFill>
              </a:rPr>
              <a:t>/</a:t>
            </a:r>
            <a:r>
              <a:rPr lang="en-US" dirty="0" err="1">
                <a:solidFill>
                  <a:srgbClr val="0000FF"/>
                </a:solidFill>
              </a:rPr>
              <a:t>RNASeq_Trinity_Tuxedo_Workshop</a:t>
            </a:r>
            <a:r>
              <a:rPr lang="en-US" dirty="0">
                <a:solidFill>
                  <a:srgbClr val="0000FF"/>
                </a:solidFill>
              </a:rPr>
              <a:t>/wiki/Tuxedo-Genome-Guided-</a:t>
            </a:r>
            <a:r>
              <a:rPr lang="en-US" dirty="0" err="1">
                <a:solidFill>
                  <a:srgbClr val="0000FF"/>
                </a:solidFill>
              </a:rPr>
              <a:t>Transcriptome</a:t>
            </a:r>
            <a:r>
              <a:rPr lang="en-US" dirty="0">
                <a:solidFill>
                  <a:srgbClr val="0000FF"/>
                </a:solidFill>
              </a:rPr>
              <a:t>-Assembly-Workshop</a:t>
            </a:r>
          </a:p>
        </p:txBody>
      </p:sp>
    </p:spTree>
    <p:extLst>
      <p:ext uri="{BB962C8B-B14F-4D97-AF65-F5344CB8AC3E}">
        <p14:creationId xmlns:p14="http://schemas.microsoft.com/office/powerpoint/2010/main" val="336258790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De novo </a:t>
            </a:r>
            <a:r>
              <a:rPr lang="en-US" dirty="0" err="1" smtClean="0"/>
              <a:t>transcriptome</a:t>
            </a:r>
            <a:r>
              <a:rPr lang="en-US" dirty="0" smtClean="0"/>
              <a:t> assembly</a:t>
            </a:r>
            <a:endParaRPr lang="en-US" dirty="0"/>
          </a:p>
        </p:txBody>
      </p:sp>
      <p:sp>
        <p:nvSpPr>
          <p:cNvPr id="3" name="Content Placeholder 2"/>
          <p:cNvSpPr>
            <a:spLocks noGrp="1"/>
          </p:cNvSpPr>
          <p:nvPr>
            <p:ph idx="1"/>
          </p:nvPr>
        </p:nvSpPr>
        <p:spPr/>
        <p:txBody>
          <a:bodyPr/>
          <a:lstStyle/>
          <a:p>
            <a:pPr marL="0" indent="0">
              <a:buNone/>
            </a:pPr>
            <a:r>
              <a:rPr lang="en-US" dirty="0" smtClean="0"/>
              <a:t>No genome required</a:t>
            </a:r>
          </a:p>
          <a:p>
            <a:pPr marL="0" indent="0">
              <a:buNone/>
            </a:pPr>
            <a:endParaRPr lang="en-US" dirty="0" smtClean="0"/>
          </a:p>
          <a:p>
            <a:pPr marL="0" indent="0">
              <a:buNone/>
            </a:pPr>
            <a:r>
              <a:rPr lang="en-US" dirty="0" smtClean="0"/>
              <a:t>Empower studies of non-model organisms</a:t>
            </a:r>
          </a:p>
          <a:p>
            <a:pPr lvl="1"/>
            <a:r>
              <a:rPr lang="en-US" dirty="0" smtClean="0"/>
              <a:t>expressed gene content</a:t>
            </a:r>
          </a:p>
          <a:p>
            <a:pPr lvl="1"/>
            <a:r>
              <a:rPr lang="en-US" dirty="0" smtClean="0"/>
              <a:t>transcript abundance</a:t>
            </a:r>
          </a:p>
          <a:p>
            <a:pPr lvl="1"/>
            <a:r>
              <a:rPr lang="en-US" dirty="0" smtClean="0"/>
              <a:t>differential expression</a:t>
            </a:r>
            <a:endParaRPr lang="en-US" dirty="0"/>
          </a:p>
        </p:txBody>
      </p:sp>
    </p:spTree>
    <p:extLst>
      <p:ext uri="{BB962C8B-B14F-4D97-AF65-F5344CB8AC3E}">
        <p14:creationId xmlns:p14="http://schemas.microsoft.com/office/powerpoint/2010/main" val="160080968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0160" y="2570798"/>
            <a:ext cx="6146800" cy="1143000"/>
          </a:xfrm>
        </p:spPr>
        <p:txBody>
          <a:bodyPr>
            <a:normAutofit fontScale="90000"/>
          </a:bodyPr>
          <a:lstStyle/>
          <a:p>
            <a:r>
              <a:rPr lang="en-US" dirty="0" smtClean="0"/>
              <a:t>The General Approach to </a:t>
            </a:r>
            <a:br>
              <a:rPr lang="en-US" dirty="0" smtClean="0"/>
            </a:br>
            <a:r>
              <a:rPr lang="en-US" i="1" dirty="0" smtClean="0"/>
              <a:t>De novo </a:t>
            </a:r>
            <a:r>
              <a:rPr lang="en-US" dirty="0" smtClean="0"/>
              <a:t>RNA-</a:t>
            </a:r>
            <a:r>
              <a:rPr lang="en-US" dirty="0" err="1" smtClean="0"/>
              <a:t>Seq</a:t>
            </a:r>
            <a:r>
              <a:rPr lang="en-US" dirty="0" smtClean="0"/>
              <a:t> Assembly</a:t>
            </a:r>
            <a:br>
              <a:rPr lang="en-US" dirty="0" smtClean="0"/>
            </a:br>
            <a:r>
              <a:rPr lang="en-US" dirty="0" smtClean="0"/>
              <a:t>Using De </a:t>
            </a:r>
            <a:r>
              <a:rPr lang="en-US" dirty="0" err="1" smtClean="0"/>
              <a:t>Bruijn</a:t>
            </a:r>
            <a:r>
              <a:rPr lang="en-US" dirty="0" smtClean="0"/>
              <a:t> Graphs</a:t>
            </a:r>
            <a:endParaRPr lang="en-US" dirty="0"/>
          </a:p>
        </p:txBody>
      </p:sp>
    </p:spTree>
    <p:extLst>
      <p:ext uri="{BB962C8B-B14F-4D97-AF65-F5344CB8AC3E}">
        <p14:creationId xmlns:p14="http://schemas.microsoft.com/office/powerpoint/2010/main" val="420606673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smtClean="0"/>
              <a:t>Sequence Assembly via De </a:t>
            </a:r>
            <a:r>
              <a:rPr lang="en-US" sz="3200" dirty="0" err="1" smtClean="0"/>
              <a:t>Bruijn</a:t>
            </a:r>
            <a:r>
              <a:rPr lang="en-US" sz="3200" dirty="0" smtClean="0"/>
              <a:t> Graphs</a:t>
            </a:r>
            <a:endParaRPr lang="en-US" sz="3200"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Tree>
    <p:extLst>
      <p:ext uri="{BB962C8B-B14F-4D97-AF65-F5344CB8AC3E}">
        <p14:creationId xmlns:p14="http://schemas.microsoft.com/office/powerpoint/2010/main" val="15929385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spect="1"/>
          </p:cNvPicPr>
          <p:nvPr/>
        </p:nvPicPr>
        <p:blipFill>
          <a:blip r:embed="rId3"/>
          <a:stretch>
            <a:fillRect/>
          </a:stretch>
        </p:blipFill>
        <p:spPr>
          <a:xfrm>
            <a:off x="394870" y="1042740"/>
            <a:ext cx="3572353" cy="2830234"/>
          </a:xfrm>
          <a:prstGeom prst="rect">
            <a:avLst/>
          </a:prstGeom>
        </p:spPr>
      </p:pic>
      <p:grpSp>
        <p:nvGrpSpPr>
          <p:cNvPr id="78" name="Group 77"/>
          <p:cNvGrpSpPr/>
          <p:nvPr/>
        </p:nvGrpSpPr>
        <p:grpSpPr>
          <a:xfrm>
            <a:off x="3967223" y="2341585"/>
            <a:ext cx="3954389" cy="1789070"/>
            <a:chOff x="3232335" y="1742072"/>
            <a:chExt cx="3954389" cy="1789070"/>
          </a:xfrm>
        </p:grpSpPr>
        <p:sp>
          <p:nvSpPr>
            <p:cNvPr id="60" name="Freeform 59"/>
            <p:cNvSpPr/>
            <p:nvPr/>
          </p:nvSpPr>
          <p:spPr>
            <a:xfrm rot="21359135">
              <a:off x="5716300" y="2936686"/>
              <a:ext cx="1245892" cy="594456"/>
            </a:xfrm>
            <a:custGeom>
              <a:avLst/>
              <a:gdLst>
                <a:gd name="connsiteX0" fmla="*/ 0 w 2433911"/>
                <a:gd name="connsiteY0" fmla="*/ 1016524 h 1016524"/>
                <a:gd name="connsiteX1" fmla="*/ 156307 w 2433911"/>
                <a:gd name="connsiteY1" fmla="*/ 576909 h 1016524"/>
                <a:gd name="connsiteX2" fmla="*/ 674077 w 2433911"/>
                <a:gd name="connsiteY2" fmla="*/ 635524 h 1016524"/>
                <a:gd name="connsiteX3" fmla="*/ 1221153 w 2433911"/>
                <a:gd name="connsiteY3" fmla="*/ 694140 h 1016524"/>
                <a:gd name="connsiteX4" fmla="*/ 1533769 w 2433911"/>
                <a:gd name="connsiteY4" fmla="*/ 293601 h 1016524"/>
                <a:gd name="connsiteX5" fmla="*/ 1856153 w 2433911"/>
                <a:gd name="connsiteY5" fmla="*/ 524 h 1016524"/>
                <a:gd name="connsiteX6" fmla="*/ 2413000 w 2433911"/>
                <a:gd name="connsiteY6" fmla="*/ 234986 h 1016524"/>
                <a:gd name="connsiteX7" fmla="*/ 2325077 w 2433911"/>
                <a:gd name="connsiteY7" fmla="*/ 694140 h 101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11" h="1016524">
                  <a:moveTo>
                    <a:pt x="0" y="1016524"/>
                  </a:moveTo>
                  <a:cubicBezTo>
                    <a:pt x="21980" y="828466"/>
                    <a:pt x="43961" y="640409"/>
                    <a:pt x="156307" y="576909"/>
                  </a:cubicBezTo>
                  <a:cubicBezTo>
                    <a:pt x="268653" y="513409"/>
                    <a:pt x="674077" y="635524"/>
                    <a:pt x="674077" y="635524"/>
                  </a:cubicBezTo>
                  <a:cubicBezTo>
                    <a:pt x="851551" y="655062"/>
                    <a:pt x="1077871" y="751127"/>
                    <a:pt x="1221153" y="694140"/>
                  </a:cubicBezTo>
                  <a:cubicBezTo>
                    <a:pt x="1364435" y="637153"/>
                    <a:pt x="1427936" y="409204"/>
                    <a:pt x="1533769" y="293601"/>
                  </a:cubicBezTo>
                  <a:cubicBezTo>
                    <a:pt x="1639602" y="177998"/>
                    <a:pt x="1709615" y="10293"/>
                    <a:pt x="1856153" y="524"/>
                  </a:cubicBezTo>
                  <a:cubicBezTo>
                    <a:pt x="2002691" y="-9245"/>
                    <a:pt x="2334846" y="119383"/>
                    <a:pt x="2413000" y="234986"/>
                  </a:cubicBezTo>
                  <a:cubicBezTo>
                    <a:pt x="2491154" y="350589"/>
                    <a:pt x="2325077" y="694140"/>
                    <a:pt x="2325077" y="694140"/>
                  </a:cubicBezTo>
                </a:path>
              </a:pathLst>
            </a:custGeom>
            <a:ln w="57150" cmpd="sng">
              <a:solidFill>
                <a:srgbClr val="C3D5A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rot="21359135">
              <a:off x="4673271" y="2998091"/>
              <a:ext cx="1575240" cy="400938"/>
            </a:xfrm>
            <a:custGeom>
              <a:avLst/>
              <a:gdLst>
                <a:gd name="connsiteX0" fmla="*/ 0 w 3077308"/>
                <a:gd name="connsiteY0" fmla="*/ 230128 h 685606"/>
                <a:gd name="connsiteX1" fmla="*/ 488462 w 3077308"/>
                <a:gd name="connsiteY1" fmla="*/ 679512 h 685606"/>
                <a:gd name="connsiteX2" fmla="*/ 1250462 w 3077308"/>
                <a:gd name="connsiteY2" fmla="*/ 464589 h 685606"/>
                <a:gd name="connsiteX3" fmla="*/ 1797539 w 3077308"/>
                <a:gd name="connsiteY3" fmla="*/ 103128 h 685606"/>
                <a:gd name="connsiteX4" fmla="*/ 2491154 w 3077308"/>
                <a:gd name="connsiteY4" fmla="*/ 5435 h 685606"/>
                <a:gd name="connsiteX5" fmla="*/ 3077308 w 3077308"/>
                <a:gd name="connsiteY5" fmla="*/ 230128 h 685606"/>
                <a:gd name="connsiteX6" fmla="*/ 3077308 w 3077308"/>
                <a:gd name="connsiteY6" fmla="*/ 230128 h 68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7308" h="685606">
                  <a:moveTo>
                    <a:pt x="0" y="230128"/>
                  </a:moveTo>
                  <a:cubicBezTo>
                    <a:pt x="140026" y="435281"/>
                    <a:pt x="280052" y="640435"/>
                    <a:pt x="488462" y="679512"/>
                  </a:cubicBezTo>
                  <a:cubicBezTo>
                    <a:pt x="696872" y="718589"/>
                    <a:pt x="1032283" y="560653"/>
                    <a:pt x="1250462" y="464589"/>
                  </a:cubicBezTo>
                  <a:cubicBezTo>
                    <a:pt x="1468641" y="368525"/>
                    <a:pt x="1590757" y="179654"/>
                    <a:pt x="1797539" y="103128"/>
                  </a:cubicBezTo>
                  <a:cubicBezTo>
                    <a:pt x="2004321" y="26602"/>
                    <a:pt x="2277859" y="-15732"/>
                    <a:pt x="2491154" y="5435"/>
                  </a:cubicBezTo>
                  <a:cubicBezTo>
                    <a:pt x="2704449" y="26602"/>
                    <a:pt x="3077308" y="230128"/>
                    <a:pt x="3077308" y="230128"/>
                  </a:cubicBezTo>
                  <a:lnTo>
                    <a:pt x="3077308" y="230128"/>
                  </a:lnTo>
                </a:path>
              </a:pathLst>
            </a:custGeom>
            <a:ln w="57150" cmpd="sng">
              <a:solidFill>
                <a:srgbClr val="FCBE97"/>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rot="511811">
              <a:off x="3713159" y="2410923"/>
              <a:ext cx="1845280" cy="988346"/>
            </a:xfrm>
            <a:custGeom>
              <a:avLst/>
              <a:gdLst>
                <a:gd name="connsiteX0" fmla="*/ 3604846 w 3604846"/>
                <a:gd name="connsiteY0" fmla="*/ 0 h 1690077"/>
                <a:gd name="connsiteX1" fmla="*/ 3204308 w 3604846"/>
                <a:gd name="connsiteY1" fmla="*/ 586154 h 1690077"/>
                <a:gd name="connsiteX2" fmla="*/ 2246923 w 3604846"/>
                <a:gd name="connsiteY2" fmla="*/ 849923 h 1690077"/>
                <a:gd name="connsiteX3" fmla="*/ 1592385 w 3604846"/>
                <a:gd name="connsiteY3" fmla="*/ 566615 h 1690077"/>
                <a:gd name="connsiteX4" fmla="*/ 918308 w 3604846"/>
                <a:gd name="connsiteY4" fmla="*/ 488461 h 1690077"/>
                <a:gd name="connsiteX5" fmla="*/ 683846 w 3604846"/>
                <a:gd name="connsiteY5" fmla="*/ 859692 h 1690077"/>
                <a:gd name="connsiteX6" fmla="*/ 703385 w 3604846"/>
                <a:gd name="connsiteY6" fmla="*/ 1064846 h 1690077"/>
                <a:gd name="connsiteX7" fmla="*/ 615462 w 3604846"/>
                <a:gd name="connsiteY7" fmla="*/ 1367692 h 1690077"/>
                <a:gd name="connsiteX8" fmla="*/ 0 w 3604846"/>
                <a:gd name="connsiteY8" fmla="*/ 1690077 h 169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4846" h="1690077">
                  <a:moveTo>
                    <a:pt x="3604846" y="0"/>
                  </a:moveTo>
                  <a:cubicBezTo>
                    <a:pt x="3517737" y="222250"/>
                    <a:pt x="3430628" y="444500"/>
                    <a:pt x="3204308" y="586154"/>
                  </a:cubicBezTo>
                  <a:cubicBezTo>
                    <a:pt x="2977988" y="727808"/>
                    <a:pt x="2515577" y="853179"/>
                    <a:pt x="2246923" y="849923"/>
                  </a:cubicBezTo>
                  <a:cubicBezTo>
                    <a:pt x="1978269" y="846667"/>
                    <a:pt x="1813821" y="626859"/>
                    <a:pt x="1592385" y="566615"/>
                  </a:cubicBezTo>
                  <a:cubicBezTo>
                    <a:pt x="1370949" y="506371"/>
                    <a:pt x="1069731" y="439615"/>
                    <a:pt x="918308" y="488461"/>
                  </a:cubicBezTo>
                  <a:cubicBezTo>
                    <a:pt x="766885" y="537307"/>
                    <a:pt x="719667" y="763628"/>
                    <a:pt x="683846" y="859692"/>
                  </a:cubicBezTo>
                  <a:cubicBezTo>
                    <a:pt x="648025" y="955756"/>
                    <a:pt x="714782" y="980179"/>
                    <a:pt x="703385" y="1064846"/>
                  </a:cubicBezTo>
                  <a:cubicBezTo>
                    <a:pt x="691988" y="1149513"/>
                    <a:pt x="732693" y="1263487"/>
                    <a:pt x="615462" y="1367692"/>
                  </a:cubicBezTo>
                  <a:cubicBezTo>
                    <a:pt x="498231" y="1471897"/>
                    <a:pt x="0" y="1690077"/>
                    <a:pt x="0" y="1690077"/>
                  </a:cubicBezTo>
                </a:path>
              </a:pathLst>
            </a:custGeom>
            <a:ln w="57150" cmpd="sng">
              <a:solidFill>
                <a:srgbClr val="B4A2C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TextBox 65"/>
            <p:cNvSpPr txBox="1"/>
            <p:nvPr/>
          </p:nvSpPr>
          <p:spPr>
            <a:xfrm>
              <a:off x="4232069" y="1917619"/>
              <a:ext cx="2954655" cy="369332"/>
            </a:xfrm>
            <a:prstGeom prst="rect">
              <a:avLst/>
            </a:prstGeom>
            <a:noFill/>
          </p:spPr>
          <p:txBody>
            <a:bodyPr wrap="none" rtlCol="0">
              <a:spAutoFit/>
            </a:bodyPr>
            <a:lstStyle/>
            <a:p>
              <a:r>
                <a:rPr lang="en-US" dirty="0" smtClean="0"/>
                <a:t>Extract RNA, convert to cDNA</a:t>
              </a:r>
              <a:endParaRPr lang="en-US" dirty="0"/>
            </a:p>
          </p:txBody>
        </p:sp>
        <p:sp>
          <p:nvSpPr>
            <p:cNvPr id="73" name="Freeform 72"/>
            <p:cNvSpPr/>
            <p:nvPr/>
          </p:nvSpPr>
          <p:spPr>
            <a:xfrm>
              <a:off x="3232335" y="1742072"/>
              <a:ext cx="713154" cy="537462"/>
            </a:xfrm>
            <a:custGeom>
              <a:avLst/>
              <a:gdLst>
                <a:gd name="connsiteX0" fmla="*/ 0 w 713154"/>
                <a:gd name="connsiteY0" fmla="*/ 154 h 537462"/>
                <a:gd name="connsiteX1" fmla="*/ 547077 w 713154"/>
                <a:gd name="connsiteY1" fmla="*/ 88077 h 537462"/>
                <a:gd name="connsiteX2" fmla="*/ 713154 w 713154"/>
                <a:gd name="connsiteY2" fmla="*/ 537462 h 537462"/>
              </a:gdLst>
              <a:ahLst/>
              <a:cxnLst>
                <a:cxn ang="0">
                  <a:pos x="connsiteX0" y="connsiteY0"/>
                </a:cxn>
                <a:cxn ang="0">
                  <a:pos x="connsiteX1" y="connsiteY1"/>
                </a:cxn>
                <a:cxn ang="0">
                  <a:pos x="connsiteX2" y="connsiteY2"/>
                </a:cxn>
              </a:cxnLst>
              <a:rect l="l" t="t" r="r" b="b"/>
              <a:pathLst>
                <a:path w="713154" h="537462">
                  <a:moveTo>
                    <a:pt x="0" y="154"/>
                  </a:moveTo>
                  <a:cubicBezTo>
                    <a:pt x="214109" y="-660"/>
                    <a:pt x="428218" y="-1474"/>
                    <a:pt x="547077" y="88077"/>
                  </a:cubicBezTo>
                  <a:cubicBezTo>
                    <a:pt x="665936" y="177628"/>
                    <a:pt x="713154" y="537462"/>
                    <a:pt x="713154" y="537462"/>
                  </a:cubicBezTo>
                </a:path>
              </a:pathLst>
            </a:cu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6" name="TextBox 75"/>
          <p:cNvSpPr txBox="1"/>
          <p:nvPr/>
        </p:nvSpPr>
        <p:spPr>
          <a:xfrm>
            <a:off x="1531789" y="250673"/>
            <a:ext cx="6434599" cy="523220"/>
          </a:xfrm>
          <a:prstGeom prst="rect">
            <a:avLst/>
          </a:prstGeom>
          <a:noFill/>
        </p:spPr>
        <p:txBody>
          <a:bodyPr wrap="none" rtlCol="0">
            <a:spAutoFit/>
          </a:bodyPr>
          <a:lstStyle/>
          <a:p>
            <a:r>
              <a:rPr lang="en-US" sz="2800" dirty="0" smtClean="0"/>
              <a:t>RNA-Seq Empowers Transcriptome Studies</a:t>
            </a:r>
            <a:endParaRPr lang="en-US" sz="2800" dirty="0"/>
          </a:p>
        </p:txBody>
      </p:sp>
      <p:grpSp>
        <p:nvGrpSpPr>
          <p:cNvPr id="3" name="Group 2"/>
          <p:cNvGrpSpPr/>
          <p:nvPr/>
        </p:nvGrpSpPr>
        <p:grpSpPr>
          <a:xfrm>
            <a:off x="2651867" y="4595839"/>
            <a:ext cx="5070088" cy="1793661"/>
            <a:chOff x="2651867" y="4595839"/>
            <a:chExt cx="5070088" cy="1793661"/>
          </a:xfrm>
        </p:grpSpPr>
        <p:grpSp>
          <p:nvGrpSpPr>
            <p:cNvPr id="79" name="Group 78"/>
            <p:cNvGrpSpPr/>
            <p:nvPr/>
          </p:nvGrpSpPr>
          <p:grpSpPr>
            <a:xfrm>
              <a:off x="2651867" y="4595839"/>
              <a:ext cx="3199306" cy="1793661"/>
              <a:chOff x="602318" y="3629012"/>
              <a:chExt cx="3199306" cy="1793661"/>
            </a:xfrm>
          </p:grpSpPr>
          <p:pic>
            <p:nvPicPr>
              <p:cNvPr id="59" name="Picture 58"/>
              <p:cNvPicPr>
                <a:picLocks noChangeAspect="1"/>
              </p:cNvPicPr>
              <p:nvPr/>
            </p:nvPicPr>
            <p:blipFill>
              <a:blip r:embed="rId4"/>
              <a:stretch>
                <a:fillRect/>
              </a:stretch>
            </p:blipFill>
            <p:spPr>
              <a:xfrm>
                <a:off x="602318" y="3797003"/>
                <a:ext cx="2315090" cy="1625670"/>
              </a:xfrm>
              <a:prstGeom prst="rect">
                <a:avLst/>
              </a:prstGeom>
            </p:spPr>
          </p:pic>
          <p:sp>
            <p:nvSpPr>
              <p:cNvPr id="64" name="Freeform 63"/>
              <p:cNvSpPr/>
              <p:nvPr/>
            </p:nvSpPr>
            <p:spPr>
              <a:xfrm>
                <a:off x="3059163" y="3629012"/>
                <a:ext cx="742461" cy="537308"/>
              </a:xfrm>
              <a:custGeom>
                <a:avLst/>
                <a:gdLst>
                  <a:gd name="connsiteX0" fmla="*/ 742461 w 742461"/>
                  <a:gd name="connsiteY0" fmla="*/ 0 h 537308"/>
                  <a:gd name="connsiteX1" fmla="*/ 586153 w 742461"/>
                  <a:gd name="connsiteY1" fmla="*/ 429846 h 537308"/>
                  <a:gd name="connsiteX2" fmla="*/ 0 w 742461"/>
                  <a:gd name="connsiteY2" fmla="*/ 537308 h 537308"/>
                </a:gdLst>
                <a:ahLst/>
                <a:cxnLst>
                  <a:cxn ang="0">
                    <a:pos x="connsiteX0" y="connsiteY0"/>
                  </a:cxn>
                  <a:cxn ang="0">
                    <a:pos x="connsiteX1" y="connsiteY1"/>
                  </a:cxn>
                  <a:cxn ang="0">
                    <a:pos x="connsiteX2" y="connsiteY2"/>
                  </a:cxn>
                </a:cxnLst>
                <a:rect l="l" t="t" r="r" b="b"/>
                <a:pathLst>
                  <a:path w="742461" h="537308">
                    <a:moveTo>
                      <a:pt x="742461" y="0"/>
                    </a:moveTo>
                    <a:cubicBezTo>
                      <a:pt x="726178" y="170147"/>
                      <a:pt x="709896" y="340295"/>
                      <a:pt x="586153" y="429846"/>
                    </a:cubicBezTo>
                    <a:cubicBezTo>
                      <a:pt x="462410" y="519397"/>
                      <a:pt x="0" y="537308"/>
                      <a:pt x="0" y="537308"/>
                    </a:cubicBezTo>
                  </a:path>
                </a:pathLst>
              </a:cu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0000"/>
                  </a:solidFill>
                </a:endParaRPr>
              </a:p>
            </p:txBody>
          </p:sp>
        </p:grpSp>
        <p:sp>
          <p:nvSpPr>
            <p:cNvPr id="2" name="TextBox 1"/>
            <p:cNvSpPr txBox="1"/>
            <p:nvPr/>
          </p:nvSpPr>
          <p:spPr>
            <a:xfrm>
              <a:off x="5635965" y="5122756"/>
              <a:ext cx="2085990" cy="615553"/>
            </a:xfrm>
            <a:prstGeom prst="rect">
              <a:avLst/>
            </a:prstGeom>
            <a:noFill/>
          </p:spPr>
          <p:txBody>
            <a:bodyPr wrap="none" rtlCol="0">
              <a:spAutoFit/>
            </a:bodyPr>
            <a:lstStyle/>
            <a:p>
              <a:pPr algn="ctr"/>
              <a:r>
                <a:rPr lang="en-US" dirty="0" smtClean="0"/>
                <a:t>Next-gen Sequencer</a:t>
              </a:r>
            </a:p>
            <a:p>
              <a:pPr algn="ctr"/>
              <a:r>
                <a:rPr lang="en-US" sz="1600" i="1" dirty="0" smtClean="0"/>
                <a:t>(pick your favorite)</a:t>
              </a:r>
              <a:endParaRPr lang="en-US" sz="1600" i="1" dirty="0"/>
            </a:p>
          </p:txBody>
        </p:sp>
      </p:grpSp>
    </p:spTree>
    <p:extLst>
      <p:ext uri="{BB962C8B-B14F-4D97-AF65-F5344CB8AC3E}">
        <p14:creationId xmlns:p14="http://schemas.microsoft.com/office/powerpoint/2010/main" val="14501041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dissolv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3.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280" y="361030"/>
            <a:ext cx="7233920" cy="2463275"/>
          </a:xfrm>
          <a:prstGeom prst="rect">
            <a:avLst/>
          </a:prstGeom>
        </p:spPr>
      </p:pic>
      <p:pic>
        <p:nvPicPr>
          <p:cNvPr id="5" name="Picture 4" descr="Screen Shot 2013-03-06 at 12.45.0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 y="3870960"/>
            <a:ext cx="7813040" cy="1152283"/>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
        <p:nvSpPr>
          <p:cNvPr id="8" name="Freeform 7"/>
          <p:cNvSpPr/>
          <p:nvPr/>
        </p:nvSpPr>
        <p:spPr>
          <a:xfrm>
            <a:off x="1311490" y="2009227"/>
            <a:ext cx="6584816" cy="786605"/>
          </a:xfrm>
          <a:custGeom>
            <a:avLst/>
            <a:gdLst>
              <a:gd name="connsiteX0" fmla="*/ 6432546 w 6584816"/>
              <a:gd name="connsiteY0" fmla="*/ 510145 h 786605"/>
              <a:gd name="connsiteX1" fmla="*/ 6328460 w 6584816"/>
              <a:gd name="connsiteY1" fmla="*/ 281111 h 786605"/>
              <a:gd name="connsiteX2" fmla="*/ 6245191 w 6584816"/>
              <a:gd name="connsiteY2" fmla="*/ 177004 h 786605"/>
              <a:gd name="connsiteX3" fmla="*/ 6203556 w 6584816"/>
              <a:gd name="connsiteY3" fmla="*/ 114541 h 786605"/>
              <a:gd name="connsiteX4" fmla="*/ 6141104 w 6584816"/>
              <a:gd name="connsiteY4" fmla="*/ 93719 h 786605"/>
              <a:gd name="connsiteX5" fmla="*/ 5787210 w 6584816"/>
              <a:gd name="connsiteY5" fmla="*/ 52077 h 786605"/>
              <a:gd name="connsiteX6" fmla="*/ 4725528 w 6584816"/>
              <a:gd name="connsiteY6" fmla="*/ 52077 h 786605"/>
              <a:gd name="connsiteX7" fmla="*/ 4413268 w 6584816"/>
              <a:gd name="connsiteY7" fmla="*/ 93719 h 786605"/>
              <a:gd name="connsiteX8" fmla="*/ 4267547 w 6584816"/>
              <a:gd name="connsiteY8" fmla="*/ 114541 h 786605"/>
              <a:gd name="connsiteX9" fmla="*/ 3330768 w 6584816"/>
              <a:gd name="connsiteY9" fmla="*/ 135362 h 786605"/>
              <a:gd name="connsiteX10" fmla="*/ 2602163 w 6584816"/>
              <a:gd name="connsiteY10" fmla="*/ 156183 h 786605"/>
              <a:gd name="connsiteX11" fmla="*/ 2164999 w 6584816"/>
              <a:gd name="connsiteY11" fmla="*/ 218647 h 786605"/>
              <a:gd name="connsiteX12" fmla="*/ 1602932 w 6584816"/>
              <a:gd name="connsiteY12" fmla="*/ 281111 h 786605"/>
              <a:gd name="connsiteX13" fmla="*/ 145721 w 6584816"/>
              <a:gd name="connsiteY13" fmla="*/ 301932 h 786605"/>
              <a:gd name="connsiteX14" fmla="*/ 104087 w 6584816"/>
              <a:gd name="connsiteY14" fmla="*/ 385217 h 786605"/>
              <a:gd name="connsiteX15" fmla="*/ 62452 w 6584816"/>
              <a:gd name="connsiteY15" fmla="*/ 447681 h 786605"/>
              <a:gd name="connsiteX16" fmla="*/ 20817 w 6584816"/>
              <a:gd name="connsiteY16" fmla="*/ 614251 h 786605"/>
              <a:gd name="connsiteX17" fmla="*/ 0 w 6584816"/>
              <a:gd name="connsiteY17" fmla="*/ 697536 h 786605"/>
              <a:gd name="connsiteX18" fmla="*/ 20817 w 6584816"/>
              <a:gd name="connsiteY18" fmla="*/ 780821 h 786605"/>
              <a:gd name="connsiteX19" fmla="*/ 562067 w 6584816"/>
              <a:gd name="connsiteY19" fmla="*/ 739178 h 786605"/>
              <a:gd name="connsiteX20" fmla="*/ 686971 w 6584816"/>
              <a:gd name="connsiteY20" fmla="*/ 697536 h 786605"/>
              <a:gd name="connsiteX21" fmla="*/ 895144 w 6584816"/>
              <a:gd name="connsiteY21" fmla="*/ 655893 h 786605"/>
              <a:gd name="connsiteX22" fmla="*/ 3726297 w 6584816"/>
              <a:gd name="connsiteY22" fmla="*/ 676715 h 786605"/>
              <a:gd name="connsiteX23" fmla="*/ 5599854 w 6584816"/>
              <a:gd name="connsiteY23" fmla="*/ 655893 h 786605"/>
              <a:gd name="connsiteX24" fmla="*/ 6141104 w 6584816"/>
              <a:gd name="connsiteY24" fmla="*/ 593430 h 786605"/>
              <a:gd name="connsiteX25" fmla="*/ 6203556 w 6584816"/>
              <a:gd name="connsiteY25" fmla="*/ 572608 h 786605"/>
              <a:gd name="connsiteX26" fmla="*/ 6453364 w 6584816"/>
              <a:gd name="connsiteY26" fmla="*/ 530966 h 786605"/>
              <a:gd name="connsiteX27" fmla="*/ 6515816 w 6584816"/>
              <a:gd name="connsiteY27" fmla="*/ 489323 h 786605"/>
              <a:gd name="connsiteX28" fmla="*/ 6557450 w 6584816"/>
              <a:gd name="connsiteY28" fmla="*/ 406038 h 786605"/>
              <a:gd name="connsiteX29" fmla="*/ 6515816 w 6584816"/>
              <a:gd name="connsiteY29" fmla="*/ 385217 h 786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584816" h="786605">
                <a:moveTo>
                  <a:pt x="6432546" y="510145"/>
                </a:moveTo>
                <a:cubicBezTo>
                  <a:pt x="6343763" y="154939"/>
                  <a:pt x="6451960" y="466398"/>
                  <a:pt x="6328460" y="281111"/>
                </a:cubicBezTo>
                <a:cubicBezTo>
                  <a:pt x="6248021" y="160428"/>
                  <a:pt x="6384857" y="270133"/>
                  <a:pt x="6245191" y="177004"/>
                </a:cubicBezTo>
                <a:cubicBezTo>
                  <a:pt x="6231313" y="156183"/>
                  <a:pt x="6223094" y="130174"/>
                  <a:pt x="6203556" y="114541"/>
                </a:cubicBezTo>
                <a:cubicBezTo>
                  <a:pt x="6186422" y="100831"/>
                  <a:pt x="6162203" y="99749"/>
                  <a:pt x="6141104" y="93719"/>
                </a:cubicBezTo>
                <a:cubicBezTo>
                  <a:pt x="5999324" y="53202"/>
                  <a:pt x="5993829" y="67974"/>
                  <a:pt x="5787210" y="52077"/>
                </a:cubicBezTo>
                <a:cubicBezTo>
                  <a:pt x="5283776" y="-31845"/>
                  <a:pt x="5577842" y="-1203"/>
                  <a:pt x="4725528" y="52077"/>
                </a:cubicBezTo>
                <a:cubicBezTo>
                  <a:pt x="4579209" y="61224"/>
                  <a:pt x="4544408" y="73540"/>
                  <a:pt x="4413268" y="93719"/>
                </a:cubicBezTo>
                <a:cubicBezTo>
                  <a:pt x="4364772" y="101181"/>
                  <a:pt x="4316578" y="112655"/>
                  <a:pt x="4267547" y="114541"/>
                </a:cubicBezTo>
                <a:cubicBezTo>
                  <a:pt x="3955441" y="126547"/>
                  <a:pt x="3643007" y="127555"/>
                  <a:pt x="3330768" y="135362"/>
                </a:cubicBezTo>
                <a:lnTo>
                  <a:pt x="2602163" y="156183"/>
                </a:lnTo>
                <a:cubicBezTo>
                  <a:pt x="2316744" y="203761"/>
                  <a:pt x="2660744" y="147813"/>
                  <a:pt x="2164999" y="218647"/>
                </a:cubicBezTo>
                <a:cubicBezTo>
                  <a:pt x="1932840" y="251819"/>
                  <a:pt x="1953338" y="276104"/>
                  <a:pt x="1602932" y="281111"/>
                </a:cubicBezTo>
                <a:lnTo>
                  <a:pt x="145721" y="301932"/>
                </a:lnTo>
                <a:cubicBezTo>
                  <a:pt x="131843" y="329694"/>
                  <a:pt x="119484" y="358268"/>
                  <a:pt x="104087" y="385217"/>
                </a:cubicBezTo>
                <a:cubicBezTo>
                  <a:pt x="91674" y="406944"/>
                  <a:pt x="73641" y="425299"/>
                  <a:pt x="62452" y="447681"/>
                </a:cubicBezTo>
                <a:cubicBezTo>
                  <a:pt x="40134" y="492325"/>
                  <a:pt x="30317" y="571494"/>
                  <a:pt x="20817" y="614251"/>
                </a:cubicBezTo>
                <a:cubicBezTo>
                  <a:pt x="14610" y="642186"/>
                  <a:pt x="6939" y="669774"/>
                  <a:pt x="0" y="697536"/>
                </a:cubicBezTo>
                <a:cubicBezTo>
                  <a:pt x="6939" y="725298"/>
                  <a:pt x="-7482" y="776575"/>
                  <a:pt x="20817" y="780821"/>
                </a:cubicBezTo>
                <a:cubicBezTo>
                  <a:pt x="157777" y="801369"/>
                  <a:pt x="399955" y="762342"/>
                  <a:pt x="562067" y="739178"/>
                </a:cubicBezTo>
                <a:cubicBezTo>
                  <a:pt x="603702" y="725297"/>
                  <a:pt x="644394" y="708182"/>
                  <a:pt x="686971" y="697536"/>
                </a:cubicBezTo>
                <a:cubicBezTo>
                  <a:pt x="755623" y="680370"/>
                  <a:pt x="895144" y="655893"/>
                  <a:pt x="895144" y="655893"/>
                </a:cubicBezTo>
                <a:lnTo>
                  <a:pt x="3726297" y="676715"/>
                </a:lnTo>
                <a:cubicBezTo>
                  <a:pt x="4350855" y="676715"/>
                  <a:pt x="4975533" y="673079"/>
                  <a:pt x="5599854" y="655893"/>
                </a:cubicBezTo>
                <a:cubicBezTo>
                  <a:pt x="5744686" y="651906"/>
                  <a:pt x="5974992" y="617165"/>
                  <a:pt x="6141104" y="593430"/>
                </a:cubicBezTo>
                <a:cubicBezTo>
                  <a:pt x="6161921" y="586489"/>
                  <a:pt x="6182268" y="577931"/>
                  <a:pt x="6203556" y="572608"/>
                </a:cubicBezTo>
                <a:cubicBezTo>
                  <a:pt x="6284724" y="552312"/>
                  <a:pt x="6371119" y="542717"/>
                  <a:pt x="6453364" y="530966"/>
                </a:cubicBezTo>
                <a:cubicBezTo>
                  <a:pt x="6474181" y="517085"/>
                  <a:pt x="6493438" y="500514"/>
                  <a:pt x="6515816" y="489323"/>
                </a:cubicBezTo>
                <a:cubicBezTo>
                  <a:pt x="6566290" y="464081"/>
                  <a:pt x="6618010" y="486799"/>
                  <a:pt x="6557450" y="406038"/>
                </a:cubicBezTo>
                <a:cubicBezTo>
                  <a:pt x="6548141" y="393624"/>
                  <a:pt x="6529694" y="392157"/>
                  <a:pt x="6515816" y="385217"/>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a:off x="6599085" y="2795832"/>
            <a:ext cx="291442" cy="1285133"/>
          </a:xfrm>
          <a:prstGeom prst="straightConnector1">
            <a:avLst/>
          </a:prstGeom>
          <a:ln w="3810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49970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heel(1)">
                                      <p:cBhvr>
                                        <p:cTn id="19" dur="2000"/>
                                        <p:tgtEl>
                                          <p:spTgt spid="8"/>
                                        </p:tgtEl>
                                      </p:cBhvr>
                                    </p:animEffect>
                                  </p:childTnLst>
                                </p:cTn>
                              </p:par>
                            </p:childTnLst>
                          </p:cTn>
                        </p:par>
                        <p:par>
                          <p:cTn id="20" fill="hold">
                            <p:stCondLst>
                              <p:cond delay="2000"/>
                            </p:stCondLst>
                            <p:childTnLst>
                              <p:par>
                                <p:cTn id="21" presetID="1"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5.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 y="904240"/>
            <a:ext cx="7813040" cy="1152283"/>
          </a:xfrm>
          <a:prstGeom prst="rect">
            <a:avLst/>
          </a:prstGeom>
        </p:spPr>
      </p:pic>
      <p:pic>
        <p:nvPicPr>
          <p:cNvPr id="5" name="Picture 4" descr="Screen Shot 2013-03-06 at 12.46.1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79" y="2646680"/>
            <a:ext cx="7455747" cy="1813560"/>
          </a:xfrm>
          <a:prstGeom prst="rect">
            <a:avLst/>
          </a:prstGeom>
        </p:spPr>
      </p:pic>
      <p:pic>
        <p:nvPicPr>
          <p:cNvPr id="6" name="Picture 5" descr="Screen Shot 2013-03-06 at 12.47.0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480" y="5054600"/>
            <a:ext cx="6949441" cy="864994"/>
          </a:xfrm>
          <a:prstGeom prst="rect">
            <a:avLst/>
          </a:prstGeom>
        </p:spPr>
      </p:pic>
      <p:sp>
        <p:nvSpPr>
          <p:cNvPr id="7" name="TextBox 6"/>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Tree>
    <p:extLst>
      <p:ext uri="{BB962C8B-B14F-4D97-AF65-F5344CB8AC3E}">
        <p14:creationId xmlns:p14="http://schemas.microsoft.com/office/powerpoint/2010/main" val="36272095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9886"/>
            <a:ext cx="8229600" cy="1143000"/>
          </a:xfrm>
        </p:spPr>
        <p:txBody>
          <a:bodyPr>
            <a:noAutofit/>
          </a:bodyPr>
          <a:lstStyle/>
          <a:p>
            <a:r>
              <a:rPr lang="en-US" sz="2800" b="1" dirty="0" smtClean="0"/>
              <a:t>Contrasting Genome and </a:t>
            </a:r>
            <a:r>
              <a:rPr lang="en-US" sz="2800" b="1" dirty="0" err="1" smtClean="0"/>
              <a:t>Transcriptome</a:t>
            </a:r>
            <a:r>
              <a:rPr lang="en-US" sz="2800" b="1" dirty="0" smtClean="0"/>
              <a:t> Assembly</a:t>
            </a:r>
            <a:endParaRPr lang="en-US" sz="2800" b="1" dirty="0"/>
          </a:p>
        </p:txBody>
      </p:sp>
      <p:sp>
        <p:nvSpPr>
          <p:cNvPr id="4" name="TextBox 3"/>
          <p:cNvSpPr txBox="1"/>
          <p:nvPr/>
        </p:nvSpPr>
        <p:spPr>
          <a:xfrm>
            <a:off x="521197" y="2321808"/>
            <a:ext cx="2565125" cy="461665"/>
          </a:xfrm>
          <a:prstGeom prst="rect">
            <a:avLst/>
          </a:prstGeom>
          <a:noFill/>
        </p:spPr>
        <p:txBody>
          <a:bodyPr wrap="none" rtlCol="0">
            <a:spAutoFit/>
          </a:bodyPr>
          <a:lstStyle/>
          <a:p>
            <a:r>
              <a:rPr lang="en-US" sz="2400" b="1" u="sng" dirty="0" smtClean="0"/>
              <a:t>Genome Assembly</a:t>
            </a:r>
            <a:endParaRPr lang="en-US" sz="2400" b="1" u="sng" dirty="0"/>
          </a:p>
        </p:txBody>
      </p:sp>
      <p:sp>
        <p:nvSpPr>
          <p:cNvPr id="5" name="TextBox 4"/>
          <p:cNvSpPr txBox="1"/>
          <p:nvPr/>
        </p:nvSpPr>
        <p:spPr>
          <a:xfrm>
            <a:off x="4435701" y="2296152"/>
            <a:ext cx="3336220" cy="461665"/>
          </a:xfrm>
          <a:prstGeom prst="rect">
            <a:avLst/>
          </a:prstGeom>
          <a:noFill/>
        </p:spPr>
        <p:txBody>
          <a:bodyPr wrap="none" rtlCol="0">
            <a:spAutoFit/>
          </a:bodyPr>
          <a:lstStyle/>
          <a:p>
            <a:r>
              <a:rPr lang="en-US" sz="2400" b="1" u="sng" dirty="0" err="1" smtClean="0"/>
              <a:t>Transcriptome</a:t>
            </a:r>
            <a:r>
              <a:rPr lang="en-US" sz="2400" b="1" u="sng" dirty="0" smtClean="0"/>
              <a:t> Assembly</a:t>
            </a:r>
            <a:endParaRPr lang="en-US" sz="2400" b="1" u="sng" dirty="0"/>
          </a:p>
        </p:txBody>
      </p:sp>
      <p:sp>
        <p:nvSpPr>
          <p:cNvPr id="6" name="TextBox 5"/>
          <p:cNvSpPr txBox="1"/>
          <p:nvPr/>
        </p:nvSpPr>
        <p:spPr>
          <a:xfrm>
            <a:off x="423371" y="2886226"/>
            <a:ext cx="2787943" cy="1015663"/>
          </a:xfrm>
          <a:prstGeom prst="rect">
            <a:avLst/>
          </a:prstGeom>
          <a:noFill/>
        </p:spPr>
        <p:txBody>
          <a:bodyPr wrap="none" rtlCol="0">
            <a:spAutoFit/>
          </a:bodyPr>
          <a:lstStyle/>
          <a:p>
            <a:pPr marL="285750" indent="-285750">
              <a:buFont typeface="Arial"/>
              <a:buChar char="•"/>
            </a:pPr>
            <a:r>
              <a:rPr lang="en-US" sz="2000" dirty="0" smtClean="0"/>
              <a:t>Uniform coverage</a:t>
            </a:r>
          </a:p>
          <a:p>
            <a:pPr marL="285750" indent="-285750">
              <a:buFont typeface="Arial"/>
              <a:buChar char="•"/>
            </a:pPr>
            <a:r>
              <a:rPr lang="en-US" sz="2000" dirty="0" smtClean="0"/>
              <a:t>Single </a:t>
            </a:r>
            <a:r>
              <a:rPr lang="en-US" sz="2000" dirty="0" err="1" smtClean="0"/>
              <a:t>contig</a:t>
            </a:r>
            <a:r>
              <a:rPr lang="en-US" sz="2000" dirty="0" smtClean="0"/>
              <a:t> per locus</a:t>
            </a:r>
          </a:p>
          <a:p>
            <a:pPr marL="285750" indent="-285750">
              <a:buFont typeface="Arial"/>
              <a:buChar char="•"/>
            </a:pPr>
            <a:r>
              <a:rPr lang="en-US" sz="2000" dirty="0" smtClean="0"/>
              <a:t>Double-stranded</a:t>
            </a:r>
            <a:endParaRPr lang="en-US" sz="2000" dirty="0"/>
          </a:p>
        </p:txBody>
      </p:sp>
      <p:sp>
        <p:nvSpPr>
          <p:cNvPr id="7" name="TextBox 6"/>
          <p:cNvSpPr txBox="1"/>
          <p:nvPr/>
        </p:nvSpPr>
        <p:spPr>
          <a:xfrm>
            <a:off x="3846805" y="2886225"/>
            <a:ext cx="4724370" cy="1015663"/>
          </a:xfrm>
          <a:prstGeom prst="rect">
            <a:avLst/>
          </a:prstGeom>
          <a:noFill/>
        </p:spPr>
        <p:txBody>
          <a:bodyPr wrap="none" rtlCol="0">
            <a:spAutoFit/>
          </a:bodyPr>
          <a:lstStyle/>
          <a:p>
            <a:pPr marL="285750" indent="-285750">
              <a:buFont typeface="Arial"/>
              <a:buChar char="•"/>
            </a:pPr>
            <a:r>
              <a:rPr lang="en-US" sz="2000" dirty="0" smtClean="0"/>
              <a:t>Exponentially distributed coverage levels</a:t>
            </a:r>
          </a:p>
          <a:p>
            <a:pPr marL="285750" indent="-285750">
              <a:buFont typeface="Arial"/>
              <a:buChar char="•"/>
            </a:pPr>
            <a:r>
              <a:rPr lang="en-US" sz="2000" dirty="0" smtClean="0"/>
              <a:t>Multiple </a:t>
            </a:r>
            <a:r>
              <a:rPr lang="en-US" sz="2000" dirty="0" err="1" smtClean="0"/>
              <a:t>contigs</a:t>
            </a:r>
            <a:r>
              <a:rPr lang="en-US" sz="2000" dirty="0" smtClean="0"/>
              <a:t> per locus (alt splicing)</a:t>
            </a:r>
          </a:p>
          <a:p>
            <a:pPr marL="285750" indent="-285750">
              <a:buFont typeface="Arial"/>
              <a:buChar char="•"/>
            </a:pPr>
            <a:r>
              <a:rPr lang="en-US" sz="2000" dirty="0" smtClean="0"/>
              <a:t>Strand-specific</a:t>
            </a:r>
            <a:endParaRPr lang="en-US" sz="2000" dirty="0"/>
          </a:p>
        </p:txBody>
      </p:sp>
      <p:cxnSp>
        <p:nvCxnSpPr>
          <p:cNvPr id="12" name="Straight Connector 11"/>
          <p:cNvCxnSpPr/>
          <p:nvPr/>
        </p:nvCxnSpPr>
        <p:spPr>
          <a:xfrm>
            <a:off x="3335588" y="2321808"/>
            <a:ext cx="12829" cy="386113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pic>
        <p:nvPicPr>
          <p:cNvPr id="15" name="Picture 14" descr="TrinitySimpleLogo.jpg"/>
          <p:cNvPicPr>
            <a:picLocks noChangeAspect="1"/>
          </p:cNvPicPr>
          <p:nvPr/>
        </p:nvPicPr>
        <p:blipFill>
          <a:blip r:embed="rId3"/>
          <a:stretch>
            <a:fillRect/>
          </a:stretch>
        </p:blipFill>
        <p:spPr>
          <a:xfrm>
            <a:off x="3846805" y="4181647"/>
            <a:ext cx="4529601" cy="899005"/>
          </a:xfrm>
          <a:prstGeom prst="rect">
            <a:avLst/>
          </a:prstGeom>
        </p:spPr>
      </p:pic>
    </p:spTree>
    <p:extLst>
      <p:ext uri="{BB962C8B-B14F-4D97-AF65-F5344CB8AC3E}">
        <p14:creationId xmlns:p14="http://schemas.microsoft.com/office/powerpoint/2010/main" val="38359710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Trinity Aggregates Isolated Transcript Graphs</a:t>
            </a:r>
            <a:endParaRPr lang="en-US" sz="3200" dirty="0"/>
          </a:p>
        </p:txBody>
      </p:sp>
      <p:sp>
        <p:nvSpPr>
          <p:cNvPr id="4" name="Freeform 3"/>
          <p:cNvSpPr/>
          <p:nvPr/>
        </p:nvSpPr>
        <p:spPr>
          <a:xfrm>
            <a:off x="461445" y="2862935"/>
            <a:ext cx="3134700" cy="3015820"/>
          </a:xfrm>
          <a:custGeom>
            <a:avLst/>
            <a:gdLst>
              <a:gd name="connsiteX0" fmla="*/ 1553839 w 3134700"/>
              <a:gd name="connsiteY0" fmla="*/ 3015820 h 3015820"/>
              <a:gd name="connsiteX1" fmla="*/ 1621397 w 3134700"/>
              <a:gd name="connsiteY1" fmla="*/ 3002310 h 3015820"/>
              <a:gd name="connsiteX2" fmla="*/ 1702467 w 3134700"/>
              <a:gd name="connsiteY2" fmla="*/ 2934760 h 3015820"/>
              <a:gd name="connsiteX3" fmla="*/ 1756513 w 3134700"/>
              <a:gd name="connsiteY3" fmla="*/ 2907741 h 3015820"/>
              <a:gd name="connsiteX4" fmla="*/ 1810560 w 3134700"/>
              <a:gd name="connsiteY4" fmla="*/ 2840191 h 3015820"/>
              <a:gd name="connsiteX5" fmla="*/ 1878118 w 3134700"/>
              <a:gd name="connsiteY5" fmla="*/ 2799661 h 3015820"/>
              <a:gd name="connsiteX6" fmla="*/ 1945676 w 3134700"/>
              <a:gd name="connsiteY6" fmla="*/ 2745621 h 3015820"/>
              <a:gd name="connsiteX7" fmla="*/ 1986211 w 3134700"/>
              <a:gd name="connsiteY7" fmla="*/ 2718601 h 3015820"/>
              <a:gd name="connsiteX8" fmla="*/ 2013234 w 3134700"/>
              <a:gd name="connsiteY8" fmla="*/ 2678071 h 3015820"/>
              <a:gd name="connsiteX9" fmla="*/ 1972699 w 3134700"/>
              <a:gd name="connsiteY9" fmla="*/ 2610521 h 3015820"/>
              <a:gd name="connsiteX10" fmla="*/ 1959188 w 3134700"/>
              <a:gd name="connsiteY10" fmla="*/ 2569991 h 3015820"/>
              <a:gd name="connsiteX11" fmla="*/ 1932164 w 3134700"/>
              <a:gd name="connsiteY11" fmla="*/ 2542971 h 3015820"/>
              <a:gd name="connsiteX12" fmla="*/ 1878118 w 3134700"/>
              <a:gd name="connsiteY12" fmla="*/ 2461911 h 3015820"/>
              <a:gd name="connsiteX13" fmla="*/ 1810560 w 3134700"/>
              <a:gd name="connsiteY13" fmla="*/ 2353832 h 3015820"/>
              <a:gd name="connsiteX14" fmla="*/ 1770025 w 3134700"/>
              <a:gd name="connsiteY14" fmla="*/ 2326812 h 3015820"/>
              <a:gd name="connsiteX15" fmla="*/ 1702467 w 3134700"/>
              <a:gd name="connsiteY15" fmla="*/ 2232242 h 3015820"/>
              <a:gd name="connsiteX16" fmla="*/ 1675443 w 3134700"/>
              <a:gd name="connsiteY16" fmla="*/ 2191712 h 3015820"/>
              <a:gd name="connsiteX17" fmla="*/ 1634908 w 3134700"/>
              <a:gd name="connsiteY17" fmla="*/ 2124162 h 3015820"/>
              <a:gd name="connsiteX18" fmla="*/ 1607885 w 3134700"/>
              <a:gd name="connsiteY18" fmla="*/ 2056612 h 3015820"/>
              <a:gd name="connsiteX19" fmla="*/ 1540327 w 3134700"/>
              <a:gd name="connsiteY19" fmla="*/ 1962042 h 3015820"/>
              <a:gd name="connsiteX20" fmla="*/ 1499792 w 3134700"/>
              <a:gd name="connsiteY20" fmla="*/ 1853963 h 3015820"/>
              <a:gd name="connsiteX21" fmla="*/ 1526815 w 3134700"/>
              <a:gd name="connsiteY21" fmla="*/ 1435153 h 3015820"/>
              <a:gd name="connsiteX22" fmla="*/ 1540327 w 3134700"/>
              <a:gd name="connsiteY22" fmla="*/ 1394624 h 3015820"/>
              <a:gd name="connsiteX23" fmla="*/ 1621397 w 3134700"/>
              <a:gd name="connsiteY23" fmla="*/ 1259524 h 3015820"/>
              <a:gd name="connsiteX24" fmla="*/ 1634908 w 3134700"/>
              <a:gd name="connsiteY24" fmla="*/ 1205484 h 3015820"/>
              <a:gd name="connsiteX25" fmla="*/ 1702467 w 3134700"/>
              <a:gd name="connsiteY25" fmla="*/ 1097404 h 3015820"/>
              <a:gd name="connsiteX26" fmla="*/ 1743001 w 3134700"/>
              <a:gd name="connsiteY26" fmla="*/ 1016344 h 3015820"/>
              <a:gd name="connsiteX27" fmla="*/ 1783536 w 3134700"/>
              <a:gd name="connsiteY27" fmla="*/ 1002834 h 3015820"/>
              <a:gd name="connsiteX28" fmla="*/ 1878118 w 3134700"/>
              <a:gd name="connsiteY28" fmla="*/ 881245 h 3015820"/>
              <a:gd name="connsiteX29" fmla="*/ 1918653 w 3134700"/>
              <a:gd name="connsiteY29" fmla="*/ 854225 h 3015820"/>
              <a:gd name="connsiteX30" fmla="*/ 1864606 w 3134700"/>
              <a:gd name="connsiteY30" fmla="*/ 611045 h 3015820"/>
              <a:gd name="connsiteX31" fmla="*/ 1824071 w 3134700"/>
              <a:gd name="connsiteY31" fmla="*/ 584025 h 3015820"/>
              <a:gd name="connsiteX32" fmla="*/ 1715978 w 3134700"/>
              <a:gd name="connsiteY32" fmla="*/ 557005 h 3015820"/>
              <a:gd name="connsiteX33" fmla="*/ 1675443 w 3134700"/>
              <a:gd name="connsiteY33" fmla="*/ 543495 h 3015820"/>
              <a:gd name="connsiteX34" fmla="*/ 1607885 w 3134700"/>
              <a:gd name="connsiteY34" fmla="*/ 475945 h 3015820"/>
              <a:gd name="connsiteX35" fmla="*/ 1594373 w 3134700"/>
              <a:gd name="connsiteY35" fmla="*/ 435416 h 3015820"/>
              <a:gd name="connsiteX36" fmla="*/ 1553839 w 3134700"/>
              <a:gd name="connsiteY36" fmla="*/ 394886 h 3015820"/>
              <a:gd name="connsiteX37" fmla="*/ 1418722 w 3134700"/>
              <a:gd name="connsiteY37" fmla="*/ 408396 h 3015820"/>
              <a:gd name="connsiteX38" fmla="*/ 1391699 w 3134700"/>
              <a:gd name="connsiteY38" fmla="*/ 448925 h 3015820"/>
              <a:gd name="connsiteX39" fmla="*/ 1364676 w 3134700"/>
              <a:gd name="connsiteY39" fmla="*/ 557005 h 3015820"/>
              <a:gd name="connsiteX40" fmla="*/ 1391699 w 3134700"/>
              <a:gd name="connsiteY40" fmla="*/ 746145 h 3015820"/>
              <a:gd name="connsiteX41" fmla="*/ 1472769 w 3134700"/>
              <a:gd name="connsiteY41" fmla="*/ 800185 h 3015820"/>
              <a:gd name="connsiteX42" fmla="*/ 1567350 w 3134700"/>
              <a:gd name="connsiteY42" fmla="*/ 894755 h 3015820"/>
              <a:gd name="connsiteX43" fmla="*/ 1648420 w 3134700"/>
              <a:gd name="connsiteY43" fmla="*/ 948794 h 3015820"/>
              <a:gd name="connsiteX44" fmla="*/ 1743001 w 3134700"/>
              <a:gd name="connsiteY44" fmla="*/ 1043364 h 3015820"/>
              <a:gd name="connsiteX45" fmla="*/ 1810560 w 3134700"/>
              <a:gd name="connsiteY45" fmla="*/ 1137934 h 3015820"/>
              <a:gd name="connsiteX46" fmla="*/ 1878118 w 3134700"/>
              <a:gd name="connsiteY46" fmla="*/ 1205484 h 3015820"/>
              <a:gd name="connsiteX47" fmla="*/ 1905141 w 3134700"/>
              <a:gd name="connsiteY47" fmla="*/ 1246014 h 3015820"/>
              <a:gd name="connsiteX48" fmla="*/ 1999723 w 3134700"/>
              <a:gd name="connsiteY48" fmla="*/ 1327074 h 3015820"/>
              <a:gd name="connsiteX49" fmla="*/ 2094304 w 3134700"/>
              <a:gd name="connsiteY49" fmla="*/ 1502703 h 3015820"/>
              <a:gd name="connsiteX50" fmla="*/ 2121327 w 3134700"/>
              <a:gd name="connsiteY50" fmla="*/ 1597273 h 3015820"/>
              <a:gd name="connsiteX51" fmla="*/ 2148351 w 3134700"/>
              <a:gd name="connsiteY51" fmla="*/ 1705353 h 3015820"/>
              <a:gd name="connsiteX52" fmla="*/ 2188885 w 3134700"/>
              <a:gd name="connsiteY52" fmla="*/ 1840453 h 3015820"/>
              <a:gd name="connsiteX53" fmla="*/ 2202397 w 3134700"/>
              <a:gd name="connsiteY53" fmla="*/ 1948532 h 3015820"/>
              <a:gd name="connsiteX54" fmla="*/ 2229420 w 3134700"/>
              <a:gd name="connsiteY54" fmla="*/ 2029592 h 3015820"/>
              <a:gd name="connsiteX55" fmla="*/ 2242932 w 3134700"/>
              <a:gd name="connsiteY55" fmla="*/ 2110652 h 3015820"/>
              <a:gd name="connsiteX56" fmla="*/ 2229420 w 3134700"/>
              <a:gd name="connsiteY56" fmla="*/ 2286282 h 3015820"/>
              <a:gd name="connsiteX57" fmla="*/ 2094304 w 3134700"/>
              <a:gd name="connsiteY57" fmla="*/ 2353832 h 3015820"/>
              <a:gd name="connsiteX58" fmla="*/ 1499792 w 3134700"/>
              <a:gd name="connsiteY58" fmla="*/ 2367342 h 3015820"/>
              <a:gd name="connsiteX59" fmla="*/ 1337652 w 3134700"/>
              <a:gd name="connsiteY59" fmla="*/ 2394362 h 3015820"/>
              <a:gd name="connsiteX60" fmla="*/ 1216048 w 3134700"/>
              <a:gd name="connsiteY60" fmla="*/ 2421382 h 3015820"/>
              <a:gd name="connsiteX61" fmla="*/ 1134978 w 3134700"/>
              <a:gd name="connsiteY61" fmla="*/ 2434891 h 3015820"/>
              <a:gd name="connsiteX62" fmla="*/ 972838 w 3134700"/>
              <a:gd name="connsiteY62" fmla="*/ 2448401 h 3015820"/>
              <a:gd name="connsiteX63" fmla="*/ 918792 w 3134700"/>
              <a:gd name="connsiteY63" fmla="*/ 2461911 h 3015820"/>
              <a:gd name="connsiteX64" fmla="*/ 878257 w 3134700"/>
              <a:gd name="connsiteY64" fmla="*/ 2475421 h 3015820"/>
              <a:gd name="connsiteX65" fmla="*/ 770164 w 3134700"/>
              <a:gd name="connsiteY65" fmla="*/ 2394362 h 3015820"/>
              <a:gd name="connsiteX66" fmla="*/ 756652 w 3134700"/>
              <a:gd name="connsiteY66" fmla="*/ 2313302 h 3015820"/>
              <a:gd name="connsiteX67" fmla="*/ 824210 w 3134700"/>
              <a:gd name="connsiteY67" fmla="*/ 2002572 h 3015820"/>
              <a:gd name="connsiteX68" fmla="*/ 878257 w 3134700"/>
              <a:gd name="connsiteY68" fmla="*/ 1948532 h 3015820"/>
              <a:gd name="connsiteX69" fmla="*/ 959327 w 3134700"/>
              <a:gd name="connsiteY69" fmla="*/ 1880983 h 3015820"/>
              <a:gd name="connsiteX70" fmla="*/ 1053908 w 3134700"/>
              <a:gd name="connsiteY70" fmla="*/ 1826943 h 3015820"/>
              <a:gd name="connsiteX71" fmla="*/ 1134978 w 3134700"/>
              <a:gd name="connsiteY71" fmla="*/ 1745883 h 3015820"/>
              <a:gd name="connsiteX72" fmla="*/ 1310629 w 3134700"/>
              <a:gd name="connsiteY72" fmla="*/ 1678333 h 3015820"/>
              <a:gd name="connsiteX73" fmla="*/ 1810560 w 3134700"/>
              <a:gd name="connsiteY73" fmla="*/ 1705353 h 3015820"/>
              <a:gd name="connsiteX74" fmla="*/ 2026746 w 3134700"/>
              <a:gd name="connsiteY74" fmla="*/ 1732373 h 3015820"/>
              <a:gd name="connsiteX75" fmla="*/ 2391560 w 3134700"/>
              <a:gd name="connsiteY75" fmla="*/ 1678333 h 3015820"/>
              <a:gd name="connsiteX76" fmla="*/ 2445607 w 3134700"/>
              <a:gd name="connsiteY76" fmla="*/ 1624293 h 3015820"/>
              <a:gd name="connsiteX77" fmla="*/ 2499653 w 3134700"/>
              <a:gd name="connsiteY77" fmla="*/ 1475683 h 3015820"/>
              <a:gd name="connsiteX78" fmla="*/ 2513165 w 3134700"/>
              <a:gd name="connsiteY78" fmla="*/ 1354094 h 3015820"/>
              <a:gd name="connsiteX79" fmla="*/ 2499653 w 3134700"/>
              <a:gd name="connsiteY79" fmla="*/ 867735 h 3015820"/>
              <a:gd name="connsiteX80" fmla="*/ 2459118 w 3134700"/>
              <a:gd name="connsiteY80" fmla="*/ 786675 h 3015820"/>
              <a:gd name="connsiteX81" fmla="*/ 2378048 w 3134700"/>
              <a:gd name="connsiteY81" fmla="*/ 665085 h 3015820"/>
              <a:gd name="connsiteX82" fmla="*/ 2283467 w 3134700"/>
              <a:gd name="connsiteY82" fmla="*/ 597535 h 3015820"/>
              <a:gd name="connsiteX83" fmla="*/ 1905141 w 3134700"/>
              <a:gd name="connsiteY83" fmla="*/ 624555 h 3015820"/>
              <a:gd name="connsiteX84" fmla="*/ 1729490 w 3134700"/>
              <a:gd name="connsiteY84" fmla="*/ 705615 h 3015820"/>
              <a:gd name="connsiteX85" fmla="*/ 1675443 w 3134700"/>
              <a:gd name="connsiteY85" fmla="*/ 732635 h 3015820"/>
              <a:gd name="connsiteX86" fmla="*/ 1580862 w 3134700"/>
              <a:gd name="connsiteY86" fmla="*/ 813695 h 3015820"/>
              <a:gd name="connsiteX87" fmla="*/ 1526815 w 3134700"/>
              <a:gd name="connsiteY87" fmla="*/ 854225 h 3015820"/>
              <a:gd name="connsiteX88" fmla="*/ 1486280 w 3134700"/>
              <a:gd name="connsiteY88" fmla="*/ 894755 h 3015820"/>
              <a:gd name="connsiteX89" fmla="*/ 1445745 w 3134700"/>
              <a:gd name="connsiteY89" fmla="*/ 921775 h 3015820"/>
              <a:gd name="connsiteX90" fmla="*/ 1216048 w 3134700"/>
              <a:gd name="connsiteY90" fmla="*/ 1097404 h 3015820"/>
              <a:gd name="connsiteX91" fmla="*/ 1094443 w 3134700"/>
              <a:gd name="connsiteY91" fmla="*/ 1151444 h 3015820"/>
              <a:gd name="connsiteX92" fmla="*/ 1040396 w 3134700"/>
              <a:gd name="connsiteY92" fmla="*/ 1178464 h 3015820"/>
              <a:gd name="connsiteX93" fmla="*/ 1337652 w 3134700"/>
              <a:gd name="connsiteY93" fmla="*/ 1218994 h 3015820"/>
              <a:gd name="connsiteX94" fmla="*/ 1634908 w 3134700"/>
              <a:gd name="connsiteY94" fmla="*/ 1273034 h 3015820"/>
              <a:gd name="connsiteX95" fmla="*/ 1824071 w 3134700"/>
              <a:gd name="connsiteY95" fmla="*/ 1300054 h 3015820"/>
              <a:gd name="connsiteX96" fmla="*/ 1932164 w 3134700"/>
              <a:gd name="connsiteY96" fmla="*/ 1340584 h 3015820"/>
              <a:gd name="connsiteX97" fmla="*/ 2188885 w 3134700"/>
              <a:gd name="connsiteY97" fmla="*/ 1408134 h 3015820"/>
              <a:gd name="connsiteX98" fmla="*/ 2283467 w 3134700"/>
              <a:gd name="connsiteY98" fmla="*/ 1462173 h 3015820"/>
              <a:gd name="connsiteX99" fmla="*/ 2405072 w 3134700"/>
              <a:gd name="connsiteY99" fmla="*/ 1556743 h 3015820"/>
              <a:gd name="connsiteX100" fmla="*/ 2445607 w 3134700"/>
              <a:gd name="connsiteY100" fmla="*/ 1678333 h 3015820"/>
              <a:gd name="connsiteX101" fmla="*/ 2432095 w 3134700"/>
              <a:gd name="connsiteY101" fmla="*/ 1813433 h 3015820"/>
              <a:gd name="connsiteX102" fmla="*/ 2351025 w 3134700"/>
              <a:gd name="connsiteY102" fmla="*/ 1867473 h 3015820"/>
              <a:gd name="connsiteX103" fmla="*/ 2242932 w 3134700"/>
              <a:gd name="connsiteY103" fmla="*/ 1880983 h 3015820"/>
              <a:gd name="connsiteX104" fmla="*/ 2040257 w 3134700"/>
              <a:gd name="connsiteY104" fmla="*/ 1894493 h 3015820"/>
              <a:gd name="connsiteX105" fmla="*/ 770164 w 3134700"/>
              <a:gd name="connsiteY105" fmla="*/ 1908003 h 3015820"/>
              <a:gd name="connsiteX106" fmla="*/ 986350 w 3134700"/>
              <a:gd name="connsiteY106" fmla="*/ 2029592 h 3015820"/>
              <a:gd name="connsiteX107" fmla="*/ 1162001 w 3134700"/>
              <a:gd name="connsiteY107" fmla="*/ 2178202 h 3015820"/>
              <a:gd name="connsiteX108" fmla="*/ 1256583 w 3134700"/>
              <a:gd name="connsiteY108" fmla="*/ 2245752 h 3015820"/>
              <a:gd name="connsiteX109" fmla="*/ 1405211 w 3134700"/>
              <a:gd name="connsiteY109" fmla="*/ 2380852 h 3015820"/>
              <a:gd name="connsiteX110" fmla="*/ 1675443 w 3134700"/>
              <a:gd name="connsiteY110" fmla="*/ 2542971 h 3015820"/>
              <a:gd name="connsiteX111" fmla="*/ 2013234 w 3134700"/>
              <a:gd name="connsiteY111" fmla="*/ 2772641 h 3015820"/>
              <a:gd name="connsiteX112" fmla="*/ 2013234 w 3134700"/>
              <a:gd name="connsiteY112" fmla="*/ 2299792 h 3015820"/>
              <a:gd name="connsiteX113" fmla="*/ 1824071 w 3134700"/>
              <a:gd name="connsiteY113" fmla="*/ 1705353 h 3015820"/>
              <a:gd name="connsiteX114" fmla="*/ 1567350 w 3134700"/>
              <a:gd name="connsiteY114" fmla="*/ 1043364 h 3015820"/>
              <a:gd name="connsiteX115" fmla="*/ 1513304 w 3134700"/>
              <a:gd name="connsiteY115" fmla="*/ 921775 h 3015820"/>
              <a:gd name="connsiteX116" fmla="*/ 1459257 w 3134700"/>
              <a:gd name="connsiteY116" fmla="*/ 786675 h 3015820"/>
              <a:gd name="connsiteX117" fmla="*/ 1418722 w 3134700"/>
              <a:gd name="connsiteY117" fmla="*/ 746145 h 3015820"/>
              <a:gd name="connsiteX118" fmla="*/ 1391699 w 3134700"/>
              <a:gd name="connsiteY118" fmla="*/ 705615 h 3015820"/>
              <a:gd name="connsiteX119" fmla="*/ 1337652 w 3134700"/>
              <a:gd name="connsiteY119" fmla="*/ 638065 h 3015820"/>
              <a:gd name="connsiteX120" fmla="*/ 1310629 w 3134700"/>
              <a:gd name="connsiteY120" fmla="*/ 570515 h 3015820"/>
              <a:gd name="connsiteX121" fmla="*/ 1283606 w 3134700"/>
              <a:gd name="connsiteY121" fmla="*/ 489455 h 3015820"/>
              <a:gd name="connsiteX122" fmla="*/ 1297117 w 3134700"/>
              <a:gd name="connsiteY122" fmla="*/ 448925 h 3015820"/>
              <a:gd name="connsiteX123" fmla="*/ 1513304 w 3134700"/>
              <a:gd name="connsiteY123" fmla="*/ 448925 h 3015820"/>
              <a:gd name="connsiteX124" fmla="*/ 1891629 w 3134700"/>
              <a:gd name="connsiteY124" fmla="*/ 881245 h 3015820"/>
              <a:gd name="connsiteX125" fmla="*/ 2053769 w 3134700"/>
              <a:gd name="connsiteY125" fmla="*/ 1137934 h 3015820"/>
              <a:gd name="connsiteX126" fmla="*/ 2175374 w 3134700"/>
              <a:gd name="connsiteY126" fmla="*/ 1286544 h 3015820"/>
              <a:gd name="connsiteX127" fmla="*/ 2351025 w 3134700"/>
              <a:gd name="connsiteY127" fmla="*/ 1529723 h 3015820"/>
              <a:gd name="connsiteX128" fmla="*/ 2459118 w 3134700"/>
              <a:gd name="connsiteY128" fmla="*/ 1624293 h 3015820"/>
              <a:gd name="connsiteX129" fmla="*/ 2553700 w 3134700"/>
              <a:gd name="connsiteY129" fmla="*/ 1732373 h 3015820"/>
              <a:gd name="connsiteX130" fmla="*/ 2675304 w 3134700"/>
              <a:gd name="connsiteY130" fmla="*/ 1867473 h 3015820"/>
              <a:gd name="connsiteX131" fmla="*/ 2729351 w 3134700"/>
              <a:gd name="connsiteY131" fmla="*/ 1880983 h 3015820"/>
              <a:gd name="connsiteX132" fmla="*/ 2796909 w 3134700"/>
              <a:gd name="connsiteY132" fmla="*/ 1867473 h 3015820"/>
              <a:gd name="connsiteX133" fmla="*/ 2837444 w 3134700"/>
              <a:gd name="connsiteY133" fmla="*/ 1759393 h 3015820"/>
              <a:gd name="connsiteX134" fmla="*/ 2769886 w 3134700"/>
              <a:gd name="connsiteY134" fmla="*/ 1489193 h 3015820"/>
              <a:gd name="connsiteX135" fmla="*/ 2594235 w 3134700"/>
              <a:gd name="connsiteY135" fmla="*/ 1205484 h 3015820"/>
              <a:gd name="connsiteX136" fmla="*/ 2364537 w 3134700"/>
              <a:gd name="connsiteY136" fmla="*/ 962304 h 3015820"/>
              <a:gd name="connsiteX137" fmla="*/ 2296979 w 3134700"/>
              <a:gd name="connsiteY137" fmla="*/ 948794 h 3015820"/>
              <a:gd name="connsiteX138" fmla="*/ 2215909 w 3134700"/>
              <a:gd name="connsiteY138" fmla="*/ 908265 h 3015820"/>
              <a:gd name="connsiteX139" fmla="*/ 1715978 w 3134700"/>
              <a:gd name="connsiteY139" fmla="*/ 935285 h 3015820"/>
              <a:gd name="connsiteX140" fmla="*/ 1580862 w 3134700"/>
              <a:gd name="connsiteY140" fmla="*/ 1016344 h 3015820"/>
              <a:gd name="connsiteX141" fmla="*/ 1270094 w 3134700"/>
              <a:gd name="connsiteY141" fmla="*/ 1300054 h 3015820"/>
              <a:gd name="connsiteX142" fmla="*/ 1189024 w 3134700"/>
              <a:gd name="connsiteY142" fmla="*/ 1408134 h 3015820"/>
              <a:gd name="connsiteX143" fmla="*/ 1107955 w 3134700"/>
              <a:gd name="connsiteY143" fmla="*/ 1502703 h 3015820"/>
              <a:gd name="connsiteX144" fmla="*/ 1040396 w 3134700"/>
              <a:gd name="connsiteY144" fmla="*/ 1637803 h 3015820"/>
              <a:gd name="connsiteX145" fmla="*/ 1026885 w 3134700"/>
              <a:gd name="connsiteY145" fmla="*/ 1718863 h 3015820"/>
              <a:gd name="connsiteX146" fmla="*/ 1013373 w 3134700"/>
              <a:gd name="connsiteY146" fmla="*/ 1759393 h 3015820"/>
              <a:gd name="connsiteX147" fmla="*/ 972838 w 3134700"/>
              <a:gd name="connsiteY147" fmla="*/ 1880983 h 3015820"/>
              <a:gd name="connsiteX148" fmla="*/ 959327 w 3134700"/>
              <a:gd name="connsiteY148" fmla="*/ 1962042 h 3015820"/>
              <a:gd name="connsiteX149" fmla="*/ 932303 w 3134700"/>
              <a:gd name="connsiteY149" fmla="*/ 2029592 h 3015820"/>
              <a:gd name="connsiteX150" fmla="*/ 918792 w 3134700"/>
              <a:gd name="connsiteY150" fmla="*/ 2164692 h 3015820"/>
              <a:gd name="connsiteX151" fmla="*/ 999861 w 3134700"/>
              <a:gd name="connsiteY151" fmla="*/ 2367342 h 3015820"/>
              <a:gd name="connsiteX152" fmla="*/ 1080931 w 3134700"/>
              <a:gd name="connsiteY152" fmla="*/ 2380852 h 3015820"/>
              <a:gd name="connsiteX153" fmla="*/ 1216048 w 3134700"/>
              <a:gd name="connsiteY153" fmla="*/ 2394362 h 3015820"/>
              <a:gd name="connsiteX154" fmla="*/ 1851095 w 3134700"/>
              <a:gd name="connsiteY154" fmla="*/ 2448401 h 3015820"/>
              <a:gd name="connsiteX155" fmla="*/ 1986211 w 3134700"/>
              <a:gd name="connsiteY155" fmla="*/ 2529461 h 3015820"/>
              <a:gd name="connsiteX156" fmla="*/ 2053769 w 3134700"/>
              <a:gd name="connsiteY156" fmla="*/ 2542971 h 3015820"/>
              <a:gd name="connsiteX157" fmla="*/ 2229420 w 3134700"/>
              <a:gd name="connsiteY157" fmla="*/ 2583501 h 3015820"/>
              <a:gd name="connsiteX158" fmla="*/ 2364537 w 3134700"/>
              <a:gd name="connsiteY158" fmla="*/ 2651051 h 3015820"/>
              <a:gd name="connsiteX159" fmla="*/ 2418583 w 3134700"/>
              <a:gd name="connsiteY159" fmla="*/ 2718601 h 3015820"/>
              <a:gd name="connsiteX160" fmla="*/ 2472630 w 3134700"/>
              <a:gd name="connsiteY160" fmla="*/ 2772641 h 3015820"/>
              <a:gd name="connsiteX161" fmla="*/ 2513165 w 3134700"/>
              <a:gd name="connsiteY161" fmla="*/ 2867211 h 3015820"/>
              <a:gd name="connsiteX162" fmla="*/ 2499653 w 3134700"/>
              <a:gd name="connsiteY162" fmla="*/ 2759131 h 3015820"/>
              <a:gd name="connsiteX163" fmla="*/ 2405072 w 3134700"/>
              <a:gd name="connsiteY163" fmla="*/ 2597011 h 3015820"/>
              <a:gd name="connsiteX164" fmla="*/ 2364537 w 3134700"/>
              <a:gd name="connsiteY164" fmla="*/ 2488931 h 3015820"/>
              <a:gd name="connsiteX165" fmla="*/ 2175374 w 3134700"/>
              <a:gd name="connsiteY165" fmla="*/ 1962042 h 3015820"/>
              <a:gd name="connsiteX166" fmla="*/ 1864606 w 3134700"/>
              <a:gd name="connsiteY166" fmla="*/ 1502703 h 3015820"/>
              <a:gd name="connsiteX167" fmla="*/ 1216048 w 3134700"/>
              <a:gd name="connsiteY167" fmla="*/ 800185 h 3015820"/>
              <a:gd name="connsiteX168" fmla="*/ 1067420 w 3134700"/>
              <a:gd name="connsiteY168" fmla="*/ 719125 h 3015820"/>
              <a:gd name="connsiteX169" fmla="*/ 810699 w 3134700"/>
              <a:gd name="connsiteY169" fmla="*/ 746145 h 3015820"/>
              <a:gd name="connsiteX170" fmla="*/ 675582 w 3134700"/>
              <a:gd name="connsiteY170" fmla="*/ 827205 h 3015820"/>
              <a:gd name="connsiteX171" fmla="*/ 256721 w 3134700"/>
              <a:gd name="connsiteY171" fmla="*/ 1191974 h 3015820"/>
              <a:gd name="connsiteX172" fmla="*/ 121605 w 3134700"/>
              <a:gd name="connsiteY172" fmla="*/ 1300054 h 3015820"/>
              <a:gd name="connsiteX173" fmla="*/ 13512 w 3134700"/>
              <a:gd name="connsiteY173" fmla="*/ 1435153 h 3015820"/>
              <a:gd name="connsiteX174" fmla="*/ 0 w 3134700"/>
              <a:gd name="connsiteY174" fmla="*/ 1475683 h 3015820"/>
              <a:gd name="connsiteX175" fmla="*/ 13512 w 3134700"/>
              <a:gd name="connsiteY175" fmla="*/ 1556743 h 3015820"/>
              <a:gd name="connsiteX176" fmla="*/ 54047 w 3134700"/>
              <a:gd name="connsiteY176" fmla="*/ 1570253 h 3015820"/>
              <a:gd name="connsiteX177" fmla="*/ 135117 w 3134700"/>
              <a:gd name="connsiteY177" fmla="*/ 1583763 h 3015820"/>
              <a:gd name="connsiteX178" fmla="*/ 1324141 w 3134700"/>
              <a:gd name="connsiteY178" fmla="*/ 1570253 h 3015820"/>
              <a:gd name="connsiteX179" fmla="*/ 1472769 w 3134700"/>
              <a:gd name="connsiteY179" fmla="*/ 1462173 h 3015820"/>
              <a:gd name="connsiteX180" fmla="*/ 1553839 w 3134700"/>
              <a:gd name="connsiteY180" fmla="*/ 1340584 h 3015820"/>
              <a:gd name="connsiteX181" fmla="*/ 1648420 w 3134700"/>
              <a:gd name="connsiteY181" fmla="*/ 1002834 h 3015820"/>
              <a:gd name="connsiteX182" fmla="*/ 1688955 w 3134700"/>
              <a:gd name="connsiteY182" fmla="*/ 611045 h 3015820"/>
              <a:gd name="connsiteX183" fmla="*/ 1702467 w 3134700"/>
              <a:gd name="connsiteY183" fmla="*/ 435416 h 3015820"/>
              <a:gd name="connsiteX184" fmla="*/ 1729490 w 3134700"/>
              <a:gd name="connsiteY184" fmla="*/ 313826 h 3015820"/>
              <a:gd name="connsiteX185" fmla="*/ 1743001 w 3134700"/>
              <a:gd name="connsiteY185" fmla="*/ 219256 h 3015820"/>
              <a:gd name="connsiteX186" fmla="*/ 1770025 w 3134700"/>
              <a:gd name="connsiteY186" fmla="*/ 70646 h 3015820"/>
              <a:gd name="connsiteX187" fmla="*/ 1783536 w 3134700"/>
              <a:gd name="connsiteY187" fmla="*/ 30116 h 3015820"/>
              <a:gd name="connsiteX188" fmla="*/ 1634908 w 3134700"/>
              <a:gd name="connsiteY188" fmla="*/ 84156 h 3015820"/>
              <a:gd name="connsiteX189" fmla="*/ 1256583 w 3134700"/>
              <a:gd name="connsiteY189" fmla="*/ 435416 h 3015820"/>
              <a:gd name="connsiteX190" fmla="*/ 972838 w 3134700"/>
              <a:gd name="connsiteY190" fmla="*/ 786675 h 3015820"/>
              <a:gd name="connsiteX191" fmla="*/ 729629 w 3134700"/>
              <a:gd name="connsiteY191" fmla="*/ 1097404 h 3015820"/>
              <a:gd name="connsiteX192" fmla="*/ 526954 w 3134700"/>
              <a:gd name="connsiteY192" fmla="*/ 1435153 h 3015820"/>
              <a:gd name="connsiteX193" fmla="*/ 459396 w 3134700"/>
              <a:gd name="connsiteY193" fmla="*/ 1556743 h 3015820"/>
              <a:gd name="connsiteX194" fmla="*/ 391838 w 3134700"/>
              <a:gd name="connsiteY194" fmla="*/ 1732373 h 3015820"/>
              <a:gd name="connsiteX195" fmla="*/ 324280 w 3134700"/>
              <a:gd name="connsiteY195" fmla="*/ 1948532 h 3015820"/>
              <a:gd name="connsiteX196" fmla="*/ 310768 w 3134700"/>
              <a:gd name="connsiteY196" fmla="*/ 2016082 h 3015820"/>
              <a:gd name="connsiteX197" fmla="*/ 324280 w 3134700"/>
              <a:gd name="connsiteY197" fmla="*/ 2097142 h 3015820"/>
              <a:gd name="connsiteX198" fmla="*/ 445884 w 3134700"/>
              <a:gd name="connsiteY198" fmla="*/ 2137672 h 3015820"/>
              <a:gd name="connsiteX199" fmla="*/ 770164 w 3134700"/>
              <a:gd name="connsiteY199" fmla="*/ 2178202 h 3015820"/>
              <a:gd name="connsiteX200" fmla="*/ 1567350 w 3134700"/>
              <a:gd name="connsiteY200" fmla="*/ 2205222 h 3015820"/>
              <a:gd name="connsiteX201" fmla="*/ 1743001 w 3134700"/>
              <a:gd name="connsiteY201" fmla="*/ 2232242 h 3015820"/>
              <a:gd name="connsiteX202" fmla="*/ 1851095 w 3134700"/>
              <a:gd name="connsiteY202" fmla="*/ 2259262 h 3015820"/>
              <a:gd name="connsiteX203" fmla="*/ 1932164 w 3134700"/>
              <a:gd name="connsiteY203" fmla="*/ 2272772 h 3015820"/>
              <a:gd name="connsiteX204" fmla="*/ 2053769 w 3134700"/>
              <a:gd name="connsiteY204" fmla="*/ 2259262 h 3015820"/>
              <a:gd name="connsiteX205" fmla="*/ 2067281 w 3134700"/>
              <a:gd name="connsiteY205" fmla="*/ 2178202 h 3015820"/>
              <a:gd name="connsiteX206" fmla="*/ 2080792 w 3134700"/>
              <a:gd name="connsiteY206" fmla="*/ 2083632 h 3015820"/>
              <a:gd name="connsiteX207" fmla="*/ 2067281 w 3134700"/>
              <a:gd name="connsiteY207" fmla="*/ 1597273 h 3015820"/>
              <a:gd name="connsiteX208" fmla="*/ 1972699 w 3134700"/>
              <a:gd name="connsiteY208" fmla="*/ 1421644 h 3015820"/>
              <a:gd name="connsiteX209" fmla="*/ 1891629 w 3134700"/>
              <a:gd name="connsiteY209" fmla="*/ 1232504 h 3015820"/>
              <a:gd name="connsiteX210" fmla="*/ 1810560 w 3134700"/>
              <a:gd name="connsiteY210" fmla="*/ 1124424 h 3015820"/>
              <a:gd name="connsiteX211" fmla="*/ 1648420 w 3134700"/>
              <a:gd name="connsiteY211" fmla="*/ 962304 h 3015820"/>
              <a:gd name="connsiteX212" fmla="*/ 1499792 w 3134700"/>
              <a:gd name="connsiteY212" fmla="*/ 935285 h 3015820"/>
              <a:gd name="connsiteX213" fmla="*/ 1351164 w 3134700"/>
              <a:gd name="connsiteY213" fmla="*/ 948794 h 3015820"/>
              <a:gd name="connsiteX214" fmla="*/ 1337652 w 3134700"/>
              <a:gd name="connsiteY214" fmla="*/ 1043364 h 3015820"/>
              <a:gd name="connsiteX215" fmla="*/ 1418722 w 3134700"/>
              <a:gd name="connsiteY215" fmla="*/ 1367604 h 3015820"/>
              <a:gd name="connsiteX216" fmla="*/ 1580862 w 3134700"/>
              <a:gd name="connsiteY216" fmla="*/ 1583763 h 3015820"/>
              <a:gd name="connsiteX217" fmla="*/ 2026746 w 3134700"/>
              <a:gd name="connsiteY217" fmla="*/ 1935022 h 3015820"/>
              <a:gd name="connsiteX218" fmla="*/ 2215909 w 3134700"/>
              <a:gd name="connsiteY218" fmla="*/ 2016082 h 3015820"/>
              <a:gd name="connsiteX219" fmla="*/ 2364537 w 3134700"/>
              <a:gd name="connsiteY219" fmla="*/ 2070122 h 3015820"/>
              <a:gd name="connsiteX220" fmla="*/ 2472630 w 3134700"/>
              <a:gd name="connsiteY220" fmla="*/ 2124162 h 3015820"/>
              <a:gd name="connsiteX221" fmla="*/ 2621258 w 3134700"/>
              <a:gd name="connsiteY221" fmla="*/ 2164692 h 3015820"/>
              <a:gd name="connsiteX222" fmla="*/ 2688816 w 3134700"/>
              <a:gd name="connsiteY222" fmla="*/ 2191712 h 3015820"/>
              <a:gd name="connsiteX223" fmla="*/ 2715839 w 3134700"/>
              <a:gd name="connsiteY223" fmla="*/ 1772903 h 3015820"/>
              <a:gd name="connsiteX224" fmla="*/ 2661793 w 3134700"/>
              <a:gd name="connsiteY224" fmla="*/ 1583763 h 3015820"/>
              <a:gd name="connsiteX225" fmla="*/ 2540188 w 3134700"/>
              <a:gd name="connsiteY225" fmla="*/ 1286544 h 3015820"/>
              <a:gd name="connsiteX226" fmla="*/ 2486141 w 3134700"/>
              <a:gd name="connsiteY226" fmla="*/ 1151444 h 3015820"/>
              <a:gd name="connsiteX227" fmla="*/ 2459118 w 3134700"/>
              <a:gd name="connsiteY227" fmla="*/ 1097404 h 3015820"/>
              <a:gd name="connsiteX228" fmla="*/ 2418583 w 3134700"/>
              <a:gd name="connsiteY228" fmla="*/ 1029854 h 3015820"/>
              <a:gd name="connsiteX229" fmla="*/ 2391560 w 3134700"/>
              <a:gd name="connsiteY229" fmla="*/ 962304 h 3015820"/>
              <a:gd name="connsiteX230" fmla="*/ 2310490 w 3134700"/>
              <a:gd name="connsiteY230" fmla="*/ 867735 h 3015820"/>
              <a:gd name="connsiteX231" fmla="*/ 2256444 w 3134700"/>
              <a:gd name="connsiteY231" fmla="*/ 773165 h 3015820"/>
              <a:gd name="connsiteX232" fmla="*/ 2175374 w 3134700"/>
              <a:gd name="connsiteY232" fmla="*/ 732635 h 3015820"/>
              <a:gd name="connsiteX233" fmla="*/ 2080792 w 3134700"/>
              <a:gd name="connsiteY233" fmla="*/ 678595 h 3015820"/>
              <a:gd name="connsiteX234" fmla="*/ 1959188 w 3134700"/>
              <a:gd name="connsiteY234" fmla="*/ 705615 h 3015820"/>
              <a:gd name="connsiteX235" fmla="*/ 1986211 w 3134700"/>
              <a:gd name="connsiteY235" fmla="*/ 786675 h 3015820"/>
              <a:gd name="connsiteX236" fmla="*/ 2107816 w 3134700"/>
              <a:gd name="connsiteY236" fmla="*/ 908265 h 3015820"/>
              <a:gd name="connsiteX237" fmla="*/ 2378048 w 3134700"/>
              <a:gd name="connsiteY237" fmla="*/ 1070384 h 3015820"/>
              <a:gd name="connsiteX238" fmla="*/ 2540188 w 3134700"/>
              <a:gd name="connsiteY238" fmla="*/ 1097404 h 3015820"/>
              <a:gd name="connsiteX239" fmla="*/ 2661793 w 3134700"/>
              <a:gd name="connsiteY239" fmla="*/ 1124424 h 3015820"/>
              <a:gd name="connsiteX240" fmla="*/ 2837444 w 3134700"/>
              <a:gd name="connsiteY240" fmla="*/ 1083894 h 3015820"/>
              <a:gd name="connsiteX241" fmla="*/ 2850956 w 3134700"/>
              <a:gd name="connsiteY241" fmla="*/ 1016344 h 3015820"/>
              <a:gd name="connsiteX242" fmla="*/ 2796909 w 3134700"/>
              <a:gd name="connsiteY242" fmla="*/ 786675 h 3015820"/>
              <a:gd name="connsiteX243" fmla="*/ 2540188 w 3134700"/>
              <a:gd name="connsiteY243" fmla="*/ 502965 h 3015820"/>
              <a:gd name="connsiteX244" fmla="*/ 2486141 w 3134700"/>
              <a:gd name="connsiteY244" fmla="*/ 462435 h 3015820"/>
              <a:gd name="connsiteX245" fmla="*/ 2405072 w 3134700"/>
              <a:gd name="connsiteY245" fmla="*/ 448925 h 3015820"/>
              <a:gd name="connsiteX246" fmla="*/ 2121327 w 3134700"/>
              <a:gd name="connsiteY246" fmla="*/ 611045 h 3015820"/>
              <a:gd name="connsiteX247" fmla="*/ 1999723 w 3134700"/>
              <a:gd name="connsiteY247" fmla="*/ 719125 h 3015820"/>
              <a:gd name="connsiteX248" fmla="*/ 1837583 w 3134700"/>
              <a:gd name="connsiteY248" fmla="*/ 1110914 h 3015820"/>
              <a:gd name="connsiteX249" fmla="*/ 1932164 w 3134700"/>
              <a:gd name="connsiteY249" fmla="*/ 1502703 h 3015820"/>
              <a:gd name="connsiteX250" fmla="*/ 2080792 w 3134700"/>
              <a:gd name="connsiteY250" fmla="*/ 1678333 h 3015820"/>
              <a:gd name="connsiteX251" fmla="*/ 2499653 w 3134700"/>
              <a:gd name="connsiteY251" fmla="*/ 2124162 h 3015820"/>
              <a:gd name="connsiteX252" fmla="*/ 2729351 w 3134700"/>
              <a:gd name="connsiteY252" fmla="*/ 2407872 h 3015820"/>
              <a:gd name="connsiteX253" fmla="*/ 2891491 w 3134700"/>
              <a:gd name="connsiteY253" fmla="*/ 2569991 h 3015820"/>
              <a:gd name="connsiteX254" fmla="*/ 2932025 w 3134700"/>
              <a:gd name="connsiteY254" fmla="*/ 2610521 h 3015820"/>
              <a:gd name="connsiteX255" fmla="*/ 2783397 w 3134700"/>
              <a:gd name="connsiteY255" fmla="*/ 2556481 h 3015820"/>
              <a:gd name="connsiteX256" fmla="*/ 2729351 w 3134700"/>
              <a:gd name="connsiteY256" fmla="*/ 2502441 h 3015820"/>
              <a:gd name="connsiteX257" fmla="*/ 2634769 w 3134700"/>
              <a:gd name="connsiteY257" fmla="*/ 2434891 h 3015820"/>
              <a:gd name="connsiteX258" fmla="*/ 2553700 w 3134700"/>
              <a:gd name="connsiteY258" fmla="*/ 2259262 h 3015820"/>
              <a:gd name="connsiteX259" fmla="*/ 2526676 w 3134700"/>
              <a:gd name="connsiteY259" fmla="*/ 2124162 h 3015820"/>
              <a:gd name="connsiteX260" fmla="*/ 2553700 w 3134700"/>
              <a:gd name="connsiteY260" fmla="*/ 1880983 h 3015820"/>
              <a:gd name="connsiteX261" fmla="*/ 2661793 w 3134700"/>
              <a:gd name="connsiteY261" fmla="*/ 1948532 h 3015820"/>
              <a:gd name="connsiteX262" fmla="*/ 2715839 w 3134700"/>
              <a:gd name="connsiteY262" fmla="*/ 2056612 h 3015820"/>
              <a:gd name="connsiteX263" fmla="*/ 2783397 w 3134700"/>
              <a:gd name="connsiteY263" fmla="*/ 2232242 h 3015820"/>
              <a:gd name="connsiteX264" fmla="*/ 2796909 w 3134700"/>
              <a:gd name="connsiteY264" fmla="*/ 2299792 h 3015820"/>
              <a:gd name="connsiteX265" fmla="*/ 2810421 w 3134700"/>
              <a:gd name="connsiteY265" fmla="*/ 2353832 h 3015820"/>
              <a:gd name="connsiteX266" fmla="*/ 2769886 w 3134700"/>
              <a:gd name="connsiteY266" fmla="*/ 2461911 h 3015820"/>
              <a:gd name="connsiteX267" fmla="*/ 2715839 w 3134700"/>
              <a:gd name="connsiteY267" fmla="*/ 2502441 h 3015820"/>
              <a:gd name="connsiteX268" fmla="*/ 2688816 w 3134700"/>
              <a:gd name="connsiteY268" fmla="*/ 2542971 h 3015820"/>
              <a:gd name="connsiteX269" fmla="*/ 2594235 w 3134700"/>
              <a:gd name="connsiteY269" fmla="*/ 2610521 h 3015820"/>
              <a:gd name="connsiteX270" fmla="*/ 2486141 w 3134700"/>
              <a:gd name="connsiteY270" fmla="*/ 2637541 h 3015820"/>
              <a:gd name="connsiteX271" fmla="*/ 2269955 w 3134700"/>
              <a:gd name="connsiteY271" fmla="*/ 2664561 h 3015820"/>
              <a:gd name="connsiteX272" fmla="*/ 1918653 w 3134700"/>
              <a:gd name="connsiteY272" fmla="*/ 2624031 h 3015820"/>
              <a:gd name="connsiteX273" fmla="*/ 1607885 w 3134700"/>
              <a:gd name="connsiteY273" fmla="*/ 2461911 h 3015820"/>
              <a:gd name="connsiteX274" fmla="*/ 1472769 w 3134700"/>
              <a:gd name="connsiteY274" fmla="*/ 2394362 h 3015820"/>
              <a:gd name="connsiteX275" fmla="*/ 1364676 w 3134700"/>
              <a:gd name="connsiteY275" fmla="*/ 2313302 h 3015820"/>
              <a:gd name="connsiteX276" fmla="*/ 1256583 w 3134700"/>
              <a:gd name="connsiteY276" fmla="*/ 2205222 h 3015820"/>
              <a:gd name="connsiteX277" fmla="*/ 1162001 w 3134700"/>
              <a:gd name="connsiteY277" fmla="*/ 2124162 h 3015820"/>
              <a:gd name="connsiteX278" fmla="*/ 1094443 w 3134700"/>
              <a:gd name="connsiteY278" fmla="*/ 2056612 h 3015820"/>
              <a:gd name="connsiteX279" fmla="*/ 972838 w 3134700"/>
              <a:gd name="connsiteY279" fmla="*/ 1962042 h 3015820"/>
              <a:gd name="connsiteX280" fmla="*/ 945815 w 3134700"/>
              <a:gd name="connsiteY280" fmla="*/ 1908003 h 3015820"/>
              <a:gd name="connsiteX281" fmla="*/ 932303 w 3134700"/>
              <a:gd name="connsiteY281" fmla="*/ 1732373 h 3015820"/>
              <a:gd name="connsiteX282" fmla="*/ 918792 w 3134700"/>
              <a:gd name="connsiteY282" fmla="*/ 1691843 h 3015820"/>
              <a:gd name="connsiteX283" fmla="*/ 864745 w 3134700"/>
              <a:gd name="connsiteY283" fmla="*/ 1597273 h 3015820"/>
              <a:gd name="connsiteX284" fmla="*/ 905280 w 3134700"/>
              <a:gd name="connsiteY284" fmla="*/ 1556743 h 3015820"/>
              <a:gd name="connsiteX285" fmla="*/ 1107955 w 3134700"/>
              <a:gd name="connsiteY285" fmla="*/ 1475683 h 3015820"/>
              <a:gd name="connsiteX286" fmla="*/ 1202536 w 3134700"/>
              <a:gd name="connsiteY286" fmla="*/ 1394624 h 3015820"/>
              <a:gd name="connsiteX287" fmla="*/ 1405211 w 3134700"/>
              <a:gd name="connsiteY287" fmla="*/ 1300054 h 3015820"/>
              <a:gd name="connsiteX288" fmla="*/ 1499792 w 3134700"/>
              <a:gd name="connsiteY288" fmla="*/ 1286544 h 3015820"/>
              <a:gd name="connsiteX289" fmla="*/ 1837583 w 3134700"/>
              <a:gd name="connsiteY289" fmla="*/ 1300054 h 3015820"/>
              <a:gd name="connsiteX290" fmla="*/ 1945676 w 3134700"/>
              <a:gd name="connsiteY290" fmla="*/ 1313564 h 3015820"/>
              <a:gd name="connsiteX291" fmla="*/ 2175374 w 3134700"/>
              <a:gd name="connsiteY291" fmla="*/ 1327074 h 3015820"/>
              <a:gd name="connsiteX292" fmla="*/ 2283467 w 3134700"/>
              <a:gd name="connsiteY292" fmla="*/ 1354094 h 3015820"/>
              <a:gd name="connsiteX293" fmla="*/ 2499653 w 3134700"/>
              <a:gd name="connsiteY293" fmla="*/ 1367604 h 3015820"/>
              <a:gd name="connsiteX294" fmla="*/ 2688816 w 3134700"/>
              <a:gd name="connsiteY294" fmla="*/ 1462173 h 3015820"/>
              <a:gd name="connsiteX295" fmla="*/ 2756374 w 3134700"/>
              <a:gd name="connsiteY295" fmla="*/ 1556743 h 3015820"/>
              <a:gd name="connsiteX296" fmla="*/ 2810421 w 3134700"/>
              <a:gd name="connsiteY296" fmla="*/ 1610783 h 3015820"/>
              <a:gd name="connsiteX297" fmla="*/ 2837444 w 3134700"/>
              <a:gd name="connsiteY297" fmla="*/ 1678333 h 3015820"/>
              <a:gd name="connsiteX298" fmla="*/ 2864467 w 3134700"/>
              <a:gd name="connsiteY298" fmla="*/ 1718863 h 3015820"/>
              <a:gd name="connsiteX299" fmla="*/ 2810421 w 3134700"/>
              <a:gd name="connsiteY299" fmla="*/ 1705353 h 3015820"/>
              <a:gd name="connsiteX300" fmla="*/ 2594235 w 3134700"/>
              <a:gd name="connsiteY300" fmla="*/ 1313564 h 3015820"/>
              <a:gd name="connsiteX301" fmla="*/ 2364537 w 3134700"/>
              <a:gd name="connsiteY301" fmla="*/ 786675 h 3015820"/>
              <a:gd name="connsiteX302" fmla="*/ 2175374 w 3134700"/>
              <a:gd name="connsiteY302" fmla="*/ 367866 h 3015820"/>
              <a:gd name="connsiteX303" fmla="*/ 1986211 w 3134700"/>
              <a:gd name="connsiteY303" fmla="*/ 178726 h 3015820"/>
              <a:gd name="connsiteX304" fmla="*/ 1905141 w 3134700"/>
              <a:gd name="connsiteY304" fmla="*/ 165216 h 3015820"/>
              <a:gd name="connsiteX305" fmla="*/ 1688955 w 3134700"/>
              <a:gd name="connsiteY305" fmla="*/ 219256 h 3015820"/>
              <a:gd name="connsiteX306" fmla="*/ 1553839 w 3134700"/>
              <a:gd name="connsiteY306" fmla="*/ 340846 h 3015820"/>
              <a:gd name="connsiteX307" fmla="*/ 1472769 w 3134700"/>
              <a:gd name="connsiteY307" fmla="*/ 435416 h 3015820"/>
              <a:gd name="connsiteX308" fmla="*/ 1391699 w 3134700"/>
              <a:gd name="connsiteY308" fmla="*/ 502965 h 3015820"/>
              <a:gd name="connsiteX309" fmla="*/ 1229559 w 3134700"/>
              <a:gd name="connsiteY309" fmla="*/ 746145 h 3015820"/>
              <a:gd name="connsiteX310" fmla="*/ 1202536 w 3134700"/>
              <a:gd name="connsiteY310" fmla="*/ 840715 h 3015820"/>
              <a:gd name="connsiteX311" fmla="*/ 1162001 w 3134700"/>
              <a:gd name="connsiteY311" fmla="*/ 962304 h 3015820"/>
              <a:gd name="connsiteX312" fmla="*/ 1175513 w 3134700"/>
              <a:gd name="connsiteY312" fmla="*/ 1151444 h 3015820"/>
              <a:gd name="connsiteX313" fmla="*/ 1229559 w 3134700"/>
              <a:gd name="connsiteY313" fmla="*/ 1205484 h 3015820"/>
              <a:gd name="connsiteX314" fmla="*/ 1324141 w 3134700"/>
              <a:gd name="connsiteY314" fmla="*/ 1259524 h 3015820"/>
              <a:gd name="connsiteX315" fmla="*/ 1418722 w 3134700"/>
              <a:gd name="connsiteY315" fmla="*/ 1327074 h 3015820"/>
              <a:gd name="connsiteX316" fmla="*/ 1824071 w 3134700"/>
              <a:gd name="connsiteY316" fmla="*/ 1462173 h 3015820"/>
              <a:gd name="connsiteX317" fmla="*/ 1918653 w 3134700"/>
              <a:gd name="connsiteY317" fmla="*/ 1489193 h 3015820"/>
              <a:gd name="connsiteX318" fmla="*/ 2242932 w 3134700"/>
              <a:gd name="connsiteY318" fmla="*/ 1529723 h 3015820"/>
              <a:gd name="connsiteX319" fmla="*/ 2310490 w 3134700"/>
              <a:gd name="connsiteY319" fmla="*/ 1556743 h 3015820"/>
              <a:gd name="connsiteX320" fmla="*/ 2742863 w 3134700"/>
              <a:gd name="connsiteY320" fmla="*/ 1556743 h 3015820"/>
              <a:gd name="connsiteX321" fmla="*/ 2864467 w 3134700"/>
              <a:gd name="connsiteY321" fmla="*/ 1408134 h 3015820"/>
              <a:gd name="connsiteX322" fmla="*/ 2891491 w 3134700"/>
              <a:gd name="connsiteY322" fmla="*/ 1313564 h 3015820"/>
              <a:gd name="connsiteX323" fmla="*/ 2932025 w 3134700"/>
              <a:gd name="connsiteY323" fmla="*/ 1191974 h 3015820"/>
              <a:gd name="connsiteX324" fmla="*/ 2918514 w 3134700"/>
              <a:gd name="connsiteY324" fmla="*/ 1151444 h 3015820"/>
              <a:gd name="connsiteX325" fmla="*/ 2715839 w 3134700"/>
              <a:gd name="connsiteY325" fmla="*/ 1205484 h 3015820"/>
              <a:gd name="connsiteX326" fmla="*/ 2607746 w 3134700"/>
              <a:gd name="connsiteY326" fmla="*/ 1313564 h 3015820"/>
              <a:gd name="connsiteX327" fmla="*/ 2580723 w 3134700"/>
              <a:gd name="connsiteY327" fmla="*/ 1394624 h 3015820"/>
              <a:gd name="connsiteX328" fmla="*/ 2580723 w 3134700"/>
              <a:gd name="connsiteY328" fmla="*/ 1840453 h 3015820"/>
              <a:gd name="connsiteX329" fmla="*/ 2621258 w 3134700"/>
              <a:gd name="connsiteY329" fmla="*/ 1921513 h 3015820"/>
              <a:gd name="connsiteX330" fmla="*/ 2648281 w 3134700"/>
              <a:gd name="connsiteY330" fmla="*/ 1989062 h 3015820"/>
              <a:gd name="connsiteX331" fmla="*/ 2756374 w 3134700"/>
              <a:gd name="connsiteY331" fmla="*/ 2070122 h 3015820"/>
              <a:gd name="connsiteX332" fmla="*/ 2810421 w 3134700"/>
              <a:gd name="connsiteY332" fmla="*/ 2083632 h 3015820"/>
              <a:gd name="connsiteX333" fmla="*/ 2932025 w 3134700"/>
              <a:gd name="connsiteY333" fmla="*/ 2056612 h 3015820"/>
              <a:gd name="connsiteX334" fmla="*/ 2796909 w 3134700"/>
              <a:gd name="connsiteY334" fmla="*/ 1718863 h 3015820"/>
              <a:gd name="connsiteX335" fmla="*/ 2540188 w 3134700"/>
              <a:gd name="connsiteY335" fmla="*/ 1556743 h 3015820"/>
              <a:gd name="connsiteX336" fmla="*/ 2445607 w 3134700"/>
              <a:gd name="connsiteY336" fmla="*/ 1529723 h 3015820"/>
              <a:gd name="connsiteX337" fmla="*/ 2296979 w 3134700"/>
              <a:gd name="connsiteY337" fmla="*/ 1516213 h 3015820"/>
              <a:gd name="connsiteX338" fmla="*/ 2067281 w 3134700"/>
              <a:gd name="connsiteY338" fmla="*/ 1610783 h 3015820"/>
              <a:gd name="connsiteX339" fmla="*/ 1972699 w 3134700"/>
              <a:gd name="connsiteY339" fmla="*/ 1718863 h 3015820"/>
              <a:gd name="connsiteX340" fmla="*/ 1891629 w 3134700"/>
              <a:gd name="connsiteY340" fmla="*/ 1867473 h 3015820"/>
              <a:gd name="connsiteX341" fmla="*/ 1810560 w 3134700"/>
              <a:gd name="connsiteY341" fmla="*/ 2056612 h 3015820"/>
              <a:gd name="connsiteX342" fmla="*/ 1783536 w 3134700"/>
              <a:gd name="connsiteY342" fmla="*/ 2164692 h 3015820"/>
              <a:gd name="connsiteX343" fmla="*/ 1797048 w 3134700"/>
              <a:gd name="connsiteY343" fmla="*/ 2407872 h 3015820"/>
              <a:gd name="connsiteX344" fmla="*/ 1891629 w 3134700"/>
              <a:gd name="connsiteY344" fmla="*/ 2380852 h 3015820"/>
              <a:gd name="connsiteX345" fmla="*/ 1702467 w 3134700"/>
              <a:gd name="connsiteY345" fmla="*/ 2218732 h 3015820"/>
              <a:gd name="connsiteX346" fmla="*/ 1202536 w 3134700"/>
              <a:gd name="connsiteY346" fmla="*/ 2029592 h 3015820"/>
              <a:gd name="connsiteX347" fmla="*/ 999861 w 3134700"/>
              <a:gd name="connsiteY347" fmla="*/ 2083632 h 3015820"/>
              <a:gd name="connsiteX348" fmla="*/ 932303 w 3134700"/>
              <a:gd name="connsiteY348" fmla="*/ 2259262 h 3015820"/>
              <a:gd name="connsiteX349" fmla="*/ 986350 w 3134700"/>
              <a:gd name="connsiteY349" fmla="*/ 2529461 h 3015820"/>
              <a:gd name="connsiteX350" fmla="*/ 1162001 w 3134700"/>
              <a:gd name="connsiteY350" fmla="*/ 2651051 h 3015820"/>
              <a:gd name="connsiteX351" fmla="*/ 1270094 w 3134700"/>
              <a:gd name="connsiteY351" fmla="*/ 2637541 h 3015820"/>
              <a:gd name="connsiteX352" fmla="*/ 1310629 w 3134700"/>
              <a:gd name="connsiteY352" fmla="*/ 2569991 h 3015820"/>
              <a:gd name="connsiteX353" fmla="*/ 1337652 w 3134700"/>
              <a:gd name="connsiteY353" fmla="*/ 2313302 h 3015820"/>
              <a:gd name="connsiteX354" fmla="*/ 1297117 w 3134700"/>
              <a:gd name="connsiteY354" fmla="*/ 2016082 h 3015820"/>
              <a:gd name="connsiteX355" fmla="*/ 1053908 w 3134700"/>
              <a:gd name="connsiteY355" fmla="*/ 1732373 h 3015820"/>
              <a:gd name="connsiteX356" fmla="*/ 972838 w 3134700"/>
              <a:gd name="connsiteY356" fmla="*/ 1691843 h 3015820"/>
              <a:gd name="connsiteX357" fmla="*/ 905280 w 3134700"/>
              <a:gd name="connsiteY357" fmla="*/ 1678333 h 3015820"/>
              <a:gd name="connsiteX358" fmla="*/ 810699 w 3134700"/>
              <a:gd name="connsiteY358" fmla="*/ 1705353 h 3015820"/>
              <a:gd name="connsiteX359" fmla="*/ 797187 w 3134700"/>
              <a:gd name="connsiteY359" fmla="*/ 1786413 h 3015820"/>
              <a:gd name="connsiteX360" fmla="*/ 837722 w 3134700"/>
              <a:gd name="connsiteY360" fmla="*/ 1975552 h 3015820"/>
              <a:gd name="connsiteX361" fmla="*/ 1013373 w 3134700"/>
              <a:gd name="connsiteY361" fmla="*/ 2110652 h 3015820"/>
              <a:gd name="connsiteX362" fmla="*/ 1175513 w 3134700"/>
              <a:gd name="connsiteY362" fmla="*/ 2205222 h 3015820"/>
              <a:gd name="connsiteX363" fmla="*/ 1283606 w 3134700"/>
              <a:gd name="connsiteY363" fmla="*/ 2232242 h 3015820"/>
              <a:gd name="connsiteX364" fmla="*/ 1351164 w 3134700"/>
              <a:gd name="connsiteY364" fmla="*/ 2259262 h 3015820"/>
              <a:gd name="connsiteX365" fmla="*/ 1418722 w 3134700"/>
              <a:gd name="connsiteY365" fmla="*/ 2191712 h 3015820"/>
              <a:gd name="connsiteX366" fmla="*/ 1297117 w 3134700"/>
              <a:gd name="connsiteY366" fmla="*/ 1867473 h 3015820"/>
              <a:gd name="connsiteX367" fmla="*/ 1121466 w 3134700"/>
              <a:gd name="connsiteY367" fmla="*/ 1664823 h 3015820"/>
              <a:gd name="connsiteX368" fmla="*/ 999861 w 3134700"/>
              <a:gd name="connsiteY368" fmla="*/ 1489193 h 3015820"/>
              <a:gd name="connsiteX369" fmla="*/ 891768 w 3134700"/>
              <a:gd name="connsiteY369" fmla="*/ 1381114 h 3015820"/>
              <a:gd name="connsiteX370" fmla="*/ 783675 w 3134700"/>
              <a:gd name="connsiteY370" fmla="*/ 1218994 h 3015820"/>
              <a:gd name="connsiteX371" fmla="*/ 864745 w 3134700"/>
              <a:gd name="connsiteY371" fmla="*/ 1164954 h 3015820"/>
              <a:gd name="connsiteX372" fmla="*/ 1351164 w 3134700"/>
              <a:gd name="connsiteY372" fmla="*/ 1124424 h 3015820"/>
              <a:gd name="connsiteX373" fmla="*/ 1391699 w 3134700"/>
              <a:gd name="connsiteY373" fmla="*/ 1056874 h 3015820"/>
              <a:gd name="connsiteX374" fmla="*/ 1378187 w 3134700"/>
              <a:gd name="connsiteY374" fmla="*/ 557005 h 3015820"/>
              <a:gd name="connsiteX375" fmla="*/ 1459257 w 3134700"/>
              <a:gd name="connsiteY375" fmla="*/ 462435 h 3015820"/>
              <a:gd name="connsiteX376" fmla="*/ 1594373 w 3134700"/>
              <a:gd name="connsiteY376" fmla="*/ 408396 h 3015820"/>
              <a:gd name="connsiteX377" fmla="*/ 1918653 w 3134700"/>
              <a:gd name="connsiteY377" fmla="*/ 421906 h 3015820"/>
              <a:gd name="connsiteX378" fmla="*/ 2067281 w 3134700"/>
              <a:gd name="connsiteY378" fmla="*/ 529985 h 3015820"/>
              <a:gd name="connsiteX379" fmla="*/ 2378048 w 3134700"/>
              <a:gd name="connsiteY379" fmla="*/ 786675 h 3015820"/>
              <a:gd name="connsiteX380" fmla="*/ 2459118 w 3134700"/>
              <a:gd name="connsiteY380" fmla="*/ 854225 h 3015820"/>
              <a:gd name="connsiteX381" fmla="*/ 2526676 w 3134700"/>
              <a:gd name="connsiteY381" fmla="*/ 908265 h 3015820"/>
              <a:gd name="connsiteX382" fmla="*/ 2621258 w 3134700"/>
              <a:gd name="connsiteY382" fmla="*/ 948794 h 3015820"/>
              <a:gd name="connsiteX383" fmla="*/ 2648281 w 3134700"/>
              <a:gd name="connsiteY383" fmla="*/ 1043364 h 3015820"/>
              <a:gd name="connsiteX384" fmla="*/ 2823932 w 3134700"/>
              <a:gd name="connsiteY384" fmla="*/ 1327074 h 3015820"/>
              <a:gd name="connsiteX385" fmla="*/ 3134700 w 3134700"/>
              <a:gd name="connsiteY385" fmla="*/ 1651313 h 3015820"/>
              <a:gd name="connsiteX386" fmla="*/ 3121188 w 3134700"/>
              <a:gd name="connsiteY386" fmla="*/ 1786413 h 3015820"/>
              <a:gd name="connsiteX387" fmla="*/ 3040119 w 3134700"/>
              <a:gd name="connsiteY387" fmla="*/ 1908003 h 3015820"/>
              <a:gd name="connsiteX388" fmla="*/ 2986072 w 3134700"/>
              <a:gd name="connsiteY388" fmla="*/ 1975552 h 3015820"/>
              <a:gd name="connsiteX389" fmla="*/ 2945537 w 3134700"/>
              <a:gd name="connsiteY389" fmla="*/ 2002572 h 3015820"/>
              <a:gd name="connsiteX390" fmla="*/ 2837444 w 3134700"/>
              <a:gd name="connsiteY390" fmla="*/ 2083632 h 3015820"/>
              <a:gd name="connsiteX391" fmla="*/ 2296979 w 3134700"/>
              <a:gd name="connsiteY391" fmla="*/ 2529461 h 3015820"/>
              <a:gd name="connsiteX392" fmla="*/ 2121327 w 3134700"/>
              <a:gd name="connsiteY392" fmla="*/ 2718601 h 3015820"/>
              <a:gd name="connsiteX393" fmla="*/ 2161862 w 3134700"/>
              <a:gd name="connsiteY393" fmla="*/ 2772641 h 3015820"/>
              <a:gd name="connsiteX394" fmla="*/ 2526676 w 3134700"/>
              <a:gd name="connsiteY394" fmla="*/ 2732111 h 3015820"/>
              <a:gd name="connsiteX395" fmla="*/ 2742863 w 3134700"/>
              <a:gd name="connsiteY395" fmla="*/ 2434891 h 3015820"/>
              <a:gd name="connsiteX396" fmla="*/ 2702328 w 3134700"/>
              <a:gd name="connsiteY396" fmla="*/ 2367342 h 3015820"/>
              <a:gd name="connsiteX397" fmla="*/ 2607746 w 3134700"/>
              <a:gd name="connsiteY397" fmla="*/ 2353832 h 3015820"/>
              <a:gd name="connsiteX398" fmla="*/ 2324002 w 3134700"/>
              <a:gd name="connsiteY398" fmla="*/ 2299792 h 3015820"/>
              <a:gd name="connsiteX399" fmla="*/ 1743001 w 3134700"/>
              <a:gd name="connsiteY399" fmla="*/ 2313302 h 3015820"/>
              <a:gd name="connsiteX400" fmla="*/ 1567350 w 3134700"/>
              <a:gd name="connsiteY400" fmla="*/ 2340322 h 3015820"/>
              <a:gd name="connsiteX401" fmla="*/ 1256583 w 3134700"/>
              <a:gd name="connsiteY401" fmla="*/ 2353832 h 3015820"/>
              <a:gd name="connsiteX402" fmla="*/ 864745 w 3134700"/>
              <a:gd name="connsiteY402" fmla="*/ 2124162 h 3015820"/>
              <a:gd name="connsiteX403" fmla="*/ 608024 w 3134700"/>
              <a:gd name="connsiteY403" fmla="*/ 1948532 h 3015820"/>
              <a:gd name="connsiteX404" fmla="*/ 567489 w 3134700"/>
              <a:gd name="connsiteY404" fmla="*/ 1894493 h 3015820"/>
              <a:gd name="connsiteX405" fmla="*/ 499931 w 3134700"/>
              <a:gd name="connsiteY405" fmla="*/ 1759393 h 3015820"/>
              <a:gd name="connsiteX406" fmla="*/ 486419 w 3134700"/>
              <a:gd name="connsiteY406" fmla="*/ 1705353 h 3015820"/>
              <a:gd name="connsiteX407" fmla="*/ 621536 w 3134700"/>
              <a:gd name="connsiteY407" fmla="*/ 1489193 h 3015820"/>
              <a:gd name="connsiteX408" fmla="*/ 891768 w 3134700"/>
              <a:gd name="connsiteY408" fmla="*/ 1448663 h 3015820"/>
              <a:gd name="connsiteX409" fmla="*/ 2026746 w 3134700"/>
              <a:gd name="connsiteY409" fmla="*/ 1502703 h 3015820"/>
              <a:gd name="connsiteX410" fmla="*/ 2040257 w 3134700"/>
              <a:gd name="connsiteY410" fmla="*/ 1408134 h 3015820"/>
              <a:gd name="connsiteX411" fmla="*/ 1918653 w 3134700"/>
              <a:gd name="connsiteY411" fmla="*/ 1056874 h 3015820"/>
              <a:gd name="connsiteX412" fmla="*/ 1824071 w 3134700"/>
              <a:gd name="connsiteY412" fmla="*/ 894755 h 3015820"/>
              <a:gd name="connsiteX413" fmla="*/ 1715978 w 3134700"/>
              <a:gd name="connsiteY413" fmla="*/ 786675 h 3015820"/>
              <a:gd name="connsiteX414" fmla="*/ 1594373 w 3134700"/>
              <a:gd name="connsiteY414" fmla="*/ 678595 h 3015820"/>
              <a:gd name="connsiteX415" fmla="*/ 1378187 w 3134700"/>
              <a:gd name="connsiteY415" fmla="*/ 570515 h 3015820"/>
              <a:gd name="connsiteX416" fmla="*/ 1297117 w 3134700"/>
              <a:gd name="connsiteY416" fmla="*/ 557005 h 3015820"/>
              <a:gd name="connsiteX417" fmla="*/ 1175513 w 3134700"/>
              <a:gd name="connsiteY417" fmla="*/ 624555 h 3015820"/>
              <a:gd name="connsiteX418" fmla="*/ 1310629 w 3134700"/>
              <a:gd name="connsiteY418" fmla="*/ 1002834 h 3015820"/>
              <a:gd name="connsiteX419" fmla="*/ 1459257 w 3134700"/>
              <a:gd name="connsiteY419" fmla="*/ 1205484 h 3015820"/>
              <a:gd name="connsiteX420" fmla="*/ 1797048 w 3134700"/>
              <a:gd name="connsiteY420" fmla="*/ 1556743 h 3015820"/>
              <a:gd name="connsiteX421" fmla="*/ 1945676 w 3134700"/>
              <a:gd name="connsiteY421" fmla="*/ 1718863 h 3015820"/>
              <a:gd name="connsiteX422" fmla="*/ 2405072 w 3134700"/>
              <a:gd name="connsiteY422" fmla="*/ 2043102 h 3015820"/>
              <a:gd name="connsiteX423" fmla="*/ 2540188 w 3134700"/>
              <a:gd name="connsiteY423" fmla="*/ 2097142 h 3015820"/>
              <a:gd name="connsiteX424" fmla="*/ 2796909 w 3134700"/>
              <a:gd name="connsiteY424" fmla="*/ 2232242 h 3015820"/>
              <a:gd name="connsiteX425" fmla="*/ 2864467 w 3134700"/>
              <a:gd name="connsiteY425" fmla="*/ 2245752 h 3015820"/>
              <a:gd name="connsiteX426" fmla="*/ 2918514 w 3134700"/>
              <a:gd name="connsiteY426" fmla="*/ 2218732 h 3015820"/>
              <a:gd name="connsiteX427" fmla="*/ 2877979 w 3134700"/>
              <a:gd name="connsiteY427" fmla="*/ 1799923 h 3015820"/>
              <a:gd name="connsiteX428" fmla="*/ 2850956 w 3134700"/>
              <a:gd name="connsiteY428" fmla="*/ 1759393 h 3015820"/>
              <a:gd name="connsiteX429" fmla="*/ 2837444 w 3134700"/>
              <a:gd name="connsiteY429" fmla="*/ 1705353 h 3015820"/>
              <a:gd name="connsiteX430" fmla="*/ 2810421 w 3134700"/>
              <a:gd name="connsiteY430" fmla="*/ 1610783 h 3015820"/>
              <a:gd name="connsiteX431" fmla="*/ 2756374 w 3134700"/>
              <a:gd name="connsiteY431" fmla="*/ 1273034 h 3015820"/>
              <a:gd name="connsiteX432" fmla="*/ 2594235 w 3134700"/>
              <a:gd name="connsiteY432" fmla="*/ 948794 h 3015820"/>
              <a:gd name="connsiteX433" fmla="*/ 2445607 w 3134700"/>
              <a:gd name="connsiteY433" fmla="*/ 827205 h 3015820"/>
              <a:gd name="connsiteX434" fmla="*/ 2351025 w 3134700"/>
              <a:gd name="connsiteY434" fmla="*/ 813695 h 3015820"/>
              <a:gd name="connsiteX435" fmla="*/ 2296979 w 3134700"/>
              <a:gd name="connsiteY435" fmla="*/ 881245 h 3015820"/>
              <a:gd name="connsiteX436" fmla="*/ 2256444 w 3134700"/>
              <a:gd name="connsiteY436" fmla="*/ 989324 h 3015820"/>
              <a:gd name="connsiteX437" fmla="*/ 2202397 w 3134700"/>
              <a:gd name="connsiteY437" fmla="*/ 1083894 h 3015820"/>
              <a:gd name="connsiteX438" fmla="*/ 2148351 w 3134700"/>
              <a:gd name="connsiteY438" fmla="*/ 1191974 h 3015820"/>
              <a:gd name="connsiteX439" fmla="*/ 1918653 w 3134700"/>
              <a:gd name="connsiteY439" fmla="*/ 1462173 h 3015820"/>
              <a:gd name="connsiteX440" fmla="*/ 1851095 w 3134700"/>
              <a:gd name="connsiteY440" fmla="*/ 1543233 h 3015820"/>
              <a:gd name="connsiteX441" fmla="*/ 1783536 w 3134700"/>
              <a:gd name="connsiteY441" fmla="*/ 1651313 h 3015820"/>
              <a:gd name="connsiteX442" fmla="*/ 1607885 w 3134700"/>
              <a:gd name="connsiteY442" fmla="*/ 2056612 h 3015820"/>
              <a:gd name="connsiteX443" fmla="*/ 1567350 w 3134700"/>
              <a:gd name="connsiteY443" fmla="*/ 2178202 h 3015820"/>
              <a:gd name="connsiteX444" fmla="*/ 1513304 w 3134700"/>
              <a:gd name="connsiteY444" fmla="*/ 2421382 h 3015820"/>
              <a:gd name="connsiteX445" fmla="*/ 1486280 w 3134700"/>
              <a:gd name="connsiteY445" fmla="*/ 2475421 h 3015820"/>
              <a:gd name="connsiteX446" fmla="*/ 1472769 w 3134700"/>
              <a:gd name="connsiteY446" fmla="*/ 2515951 h 3015820"/>
              <a:gd name="connsiteX447" fmla="*/ 1702467 w 3134700"/>
              <a:gd name="connsiteY447" fmla="*/ 2502441 h 3015820"/>
              <a:gd name="connsiteX448" fmla="*/ 2026746 w 3134700"/>
              <a:gd name="connsiteY448" fmla="*/ 2367342 h 3015820"/>
              <a:gd name="connsiteX449" fmla="*/ 2175374 w 3134700"/>
              <a:gd name="connsiteY449" fmla="*/ 2259262 h 3015820"/>
              <a:gd name="connsiteX450" fmla="*/ 2351025 w 3134700"/>
              <a:gd name="connsiteY450" fmla="*/ 2070122 h 3015820"/>
              <a:gd name="connsiteX451" fmla="*/ 2405072 w 3134700"/>
              <a:gd name="connsiteY451" fmla="*/ 1989062 h 3015820"/>
              <a:gd name="connsiteX452" fmla="*/ 2418583 w 3134700"/>
              <a:gd name="connsiteY452" fmla="*/ 1908003 h 3015820"/>
              <a:gd name="connsiteX453" fmla="*/ 2378048 w 3134700"/>
              <a:gd name="connsiteY453" fmla="*/ 1826943 h 3015820"/>
              <a:gd name="connsiteX454" fmla="*/ 2202397 w 3134700"/>
              <a:gd name="connsiteY454" fmla="*/ 1786413 h 3015820"/>
              <a:gd name="connsiteX455" fmla="*/ 499931 w 3134700"/>
              <a:gd name="connsiteY455" fmla="*/ 1772903 h 3015820"/>
              <a:gd name="connsiteX456" fmla="*/ 526954 w 3134700"/>
              <a:gd name="connsiteY456" fmla="*/ 1691843 h 3015820"/>
              <a:gd name="connsiteX457" fmla="*/ 540466 w 3134700"/>
              <a:gd name="connsiteY457" fmla="*/ 1610783 h 3015820"/>
              <a:gd name="connsiteX458" fmla="*/ 567489 w 3134700"/>
              <a:gd name="connsiteY458" fmla="*/ 1462173 h 3015820"/>
              <a:gd name="connsiteX459" fmla="*/ 581001 w 3134700"/>
              <a:gd name="connsiteY459" fmla="*/ 1259524 h 3015820"/>
              <a:gd name="connsiteX460" fmla="*/ 608024 w 3134700"/>
              <a:gd name="connsiteY460" fmla="*/ 1205484 h 3015820"/>
              <a:gd name="connsiteX461" fmla="*/ 702605 w 3134700"/>
              <a:gd name="connsiteY461" fmla="*/ 1083894 h 3015820"/>
              <a:gd name="connsiteX462" fmla="*/ 783675 w 3134700"/>
              <a:gd name="connsiteY462" fmla="*/ 1056874 h 3015820"/>
              <a:gd name="connsiteX463" fmla="*/ 1013373 w 3134700"/>
              <a:gd name="connsiteY463" fmla="*/ 989324 h 3015820"/>
              <a:gd name="connsiteX464" fmla="*/ 1540327 w 3134700"/>
              <a:gd name="connsiteY464" fmla="*/ 1218994 h 3015820"/>
              <a:gd name="connsiteX465" fmla="*/ 1648420 w 3134700"/>
              <a:gd name="connsiteY465" fmla="*/ 1340584 h 3015820"/>
              <a:gd name="connsiteX466" fmla="*/ 1878118 w 3134700"/>
              <a:gd name="connsiteY466" fmla="*/ 1583763 h 3015820"/>
              <a:gd name="connsiteX467" fmla="*/ 1945676 w 3134700"/>
              <a:gd name="connsiteY467" fmla="*/ 1678333 h 3015820"/>
              <a:gd name="connsiteX468" fmla="*/ 2067281 w 3134700"/>
              <a:gd name="connsiteY468" fmla="*/ 1813433 h 3015820"/>
              <a:gd name="connsiteX469" fmla="*/ 2134839 w 3134700"/>
              <a:gd name="connsiteY469" fmla="*/ 1962042 h 3015820"/>
              <a:gd name="connsiteX470" fmla="*/ 2107816 w 3134700"/>
              <a:gd name="connsiteY470" fmla="*/ 2016082 h 3015820"/>
              <a:gd name="connsiteX471" fmla="*/ 1810560 w 3134700"/>
              <a:gd name="connsiteY471" fmla="*/ 2178202 h 3015820"/>
              <a:gd name="connsiteX472" fmla="*/ 1675443 w 3134700"/>
              <a:gd name="connsiteY472" fmla="*/ 2205222 h 3015820"/>
              <a:gd name="connsiteX473" fmla="*/ 1283606 w 3134700"/>
              <a:gd name="connsiteY473" fmla="*/ 2218732 h 3015820"/>
              <a:gd name="connsiteX474" fmla="*/ 1405211 w 3134700"/>
              <a:gd name="connsiteY474" fmla="*/ 2434891 h 3015820"/>
              <a:gd name="connsiteX475" fmla="*/ 1661932 w 3134700"/>
              <a:gd name="connsiteY475" fmla="*/ 2745621 h 3015820"/>
              <a:gd name="connsiteX476" fmla="*/ 1770025 w 3134700"/>
              <a:gd name="connsiteY476" fmla="*/ 2867211 h 3015820"/>
              <a:gd name="connsiteX477" fmla="*/ 1918653 w 3134700"/>
              <a:gd name="connsiteY477" fmla="*/ 2948270 h 3015820"/>
              <a:gd name="connsiteX478" fmla="*/ 1999723 w 3134700"/>
              <a:gd name="connsiteY478" fmla="*/ 2907741 h 3015820"/>
              <a:gd name="connsiteX479" fmla="*/ 2026746 w 3134700"/>
              <a:gd name="connsiteY479" fmla="*/ 2799661 h 3015820"/>
              <a:gd name="connsiteX480" fmla="*/ 2067281 w 3134700"/>
              <a:gd name="connsiteY480" fmla="*/ 2705091 h 3015820"/>
              <a:gd name="connsiteX481" fmla="*/ 2229420 w 3134700"/>
              <a:gd name="connsiteY481" fmla="*/ 2502441 h 3015820"/>
              <a:gd name="connsiteX482" fmla="*/ 2296979 w 3134700"/>
              <a:gd name="connsiteY482" fmla="*/ 2407872 h 3015820"/>
              <a:gd name="connsiteX483" fmla="*/ 2351025 w 3134700"/>
              <a:gd name="connsiteY483" fmla="*/ 2353832 h 3015820"/>
              <a:gd name="connsiteX484" fmla="*/ 2499653 w 3134700"/>
              <a:gd name="connsiteY484" fmla="*/ 2178202 h 3015820"/>
              <a:gd name="connsiteX485" fmla="*/ 2526676 w 3134700"/>
              <a:gd name="connsiteY485" fmla="*/ 2110652 h 3015820"/>
              <a:gd name="connsiteX486" fmla="*/ 2580723 w 3134700"/>
              <a:gd name="connsiteY486" fmla="*/ 2016082 h 3015820"/>
              <a:gd name="connsiteX487" fmla="*/ 2594235 w 3134700"/>
              <a:gd name="connsiteY487" fmla="*/ 1921513 h 3015820"/>
              <a:gd name="connsiteX488" fmla="*/ 2621258 w 3134700"/>
              <a:gd name="connsiteY488" fmla="*/ 1853963 h 3015820"/>
              <a:gd name="connsiteX489" fmla="*/ 2702328 w 3134700"/>
              <a:gd name="connsiteY489" fmla="*/ 1637803 h 3015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Lst>
            <a:rect l="l" t="t" r="r" b="b"/>
            <a:pathLst>
              <a:path w="3134700" h="3015820">
                <a:moveTo>
                  <a:pt x="1553839" y="3015820"/>
                </a:moveTo>
                <a:cubicBezTo>
                  <a:pt x="1576358" y="3011317"/>
                  <a:pt x="1600411" y="3011636"/>
                  <a:pt x="1621397" y="3002310"/>
                </a:cubicBezTo>
                <a:cubicBezTo>
                  <a:pt x="1711187" y="2962408"/>
                  <a:pt x="1645064" y="2973023"/>
                  <a:pt x="1702467" y="2934760"/>
                </a:cubicBezTo>
                <a:cubicBezTo>
                  <a:pt x="1719226" y="2923589"/>
                  <a:pt x="1738498" y="2916747"/>
                  <a:pt x="1756513" y="2907741"/>
                </a:cubicBezTo>
                <a:cubicBezTo>
                  <a:pt x="1774529" y="2885224"/>
                  <a:pt x="1789006" y="2859348"/>
                  <a:pt x="1810560" y="2840191"/>
                </a:cubicBezTo>
                <a:cubicBezTo>
                  <a:pt x="1830189" y="2822745"/>
                  <a:pt x="1856603" y="2814720"/>
                  <a:pt x="1878118" y="2799661"/>
                </a:cubicBezTo>
                <a:cubicBezTo>
                  <a:pt x="1901744" y="2783125"/>
                  <a:pt x="1922605" y="2762922"/>
                  <a:pt x="1945676" y="2745621"/>
                </a:cubicBezTo>
                <a:cubicBezTo>
                  <a:pt x="1958667" y="2735879"/>
                  <a:pt x="1972699" y="2727608"/>
                  <a:pt x="1986211" y="2718601"/>
                </a:cubicBezTo>
                <a:cubicBezTo>
                  <a:pt x="1995219" y="2705091"/>
                  <a:pt x="2010564" y="2694088"/>
                  <a:pt x="2013234" y="2678071"/>
                </a:cubicBezTo>
                <a:cubicBezTo>
                  <a:pt x="2018246" y="2648004"/>
                  <a:pt x="1989622" y="2627441"/>
                  <a:pt x="1972699" y="2610521"/>
                </a:cubicBezTo>
                <a:cubicBezTo>
                  <a:pt x="1968195" y="2597011"/>
                  <a:pt x="1966516" y="2582202"/>
                  <a:pt x="1959188" y="2569991"/>
                </a:cubicBezTo>
                <a:cubicBezTo>
                  <a:pt x="1952634" y="2559068"/>
                  <a:pt x="1939808" y="2553161"/>
                  <a:pt x="1932164" y="2542971"/>
                </a:cubicBezTo>
                <a:cubicBezTo>
                  <a:pt x="1912677" y="2516992"/>
                  <a:pt x="1892643" y="2490957"/>
                  <a:pt x="1878118" y="2461911"/>
                </a:cubicBezTo>
                <a:cubicBezTo>
                  <a:pt x="1856712" y="2419104"/>
                  <a:pt x="1845640" y="2388907"/>
                  <a:pt x="1810560" y="2353832"/>
                </a:cubicBezTo>
                <a:cubicBezTo>
                  <a:pt x="1799077" y="2342350"/>
                  <a:pt x="1783537" y="2335819"/>
                  <a:pt x="1770025" y="2326812"/>
                </a:cubicBezTo>
                <a:cubicBezTo>
                  <a:pt x="1706338" y="2231295"/>
                  <a:pt x="1786264" y="2349544"/>
                  <a:pt x="1702467" y="2232242"/>
                </a:cubicBezTo>
                <a:cubicBezTo>
                  <a:pt x="1693028" y="2219029"/>
                  <a:pt x="1684451" y="2205222"/>
                  <a:pt x="1675443" y="2191712"/>
                </a:cubicBezTo>
                <a:cubicBezTo>
                  <a:pt x="1633024" y="2064465"/>
                  <a:pt x="1694257" y="2228009"/>
                  <a:pt x="1634908" y="2124162"/>
                </a:cubicBezTo>
                <a:cubicBezTo>
                  <a:pt x="1622875" y="2103106"/>
                  <a:pt x="1618732" y="2078303"/>
                  <a:pt x="1607885" y="2056612"/>
                </a:cubicBezTo>
                <a:cubicBezTo>
                  <a:pt x="1593592" y="2028030"/>
                  <a:pt x="1555629" y="1986521"/>
                  <a:pt x="1540327" y="1962042"/>
                </a:cubicBezTo>
                <a:cubicBezTo>
                  <a:pt x="1510887" y="1914945"/>
                  <a:pt x="1512761" y="1905830"/>
                  <a:pt x="1499792" y="1853963"/>
                </a:cubicBezTo>
                <a:cubicBezTo>
                  <a:pt x="1504755" y="1729903"/>
                  <a:pt x="1497124" y="1568747"/>
                  <a:pt x="1526815" y="1435153"/>
                </a:cubicBezTo>
                <a:cubicBezTo>
                  <a:pt x="1529905" y="1421252"/>
                  <a:pt x="1533410" y="1407072"/>
                  <a:pt x="1540327" y="1394624"/>
                </a:cubicBezTo>
                <a:cubicBezTo>
                  <a:pt x="1703387" y="1101154"/>
                  <a:pt x="1519170" y="1463948"/>
                  <a:pt x="1621397" y="1259524"/>
                </a:cubicBezTo>
                <a:cubicBezTo>
                  <a:pt x="1625901" y="1241511"/>
                  <a:pt x="1628388" y="1222869"/>
                  <a:pt x="1634908" y="1205484"/>
                </a:cubicBezTo>
                <a:cubicBezTo>
                  <a:pt x="1653454" y="1156033"/>
                  <a:pt x="1670586" y="1139907"/>
                  <a:pt x="1702467" y="1097404"/>
                </a:cubicBezTo>
                <a:cubicBezTo>
                  <a:pt x="1711368" y="1070703"/>
                  <a:pt x="1719189" y="1035391"/>
                  <a:pt x="1743001" y="1016344"/>
                </a:cubicBezTo>
                <a:cubicBezTo>
                  <a:pt x="1754123" y="1007448"/>
                  <a:pt x="1770024" y="1007337"/>
                  <a:pt x="1783536" y="1002834"/>
                </a:cubicBezTo>
                <a:cubicBezTo>
                  <a:pt x="1821200" y="946346"/>
                  <a:pt x="1830494" y="920927"/>
                  <a:pt x="1878118" y="881245"/>
                </a:cubicBezTo>
                <a:cubicBezTo>
                  <a:pt x="1890593" y="870850"/>
                  <a:pt x="1905141" y="863232"/>
                  <a:pt x="1918653" y="854225"/>
                </a:cubicBezTo>
                <a:cubicBezTo>
                  <a:pt x="1900637" y="773165"/>
                  <a:pt x="1892041" y="689420"/>
                  <a:pt x="1864606" y="611045"/>
                </a:cubicBezTo>
                <a:cubicBezTo>
                  <a:pt x="1859241" y="595718"/>
                  <a:pt x="1838595" y="591286"/>
                  <a:pt x="1824071" y="584025"/>
                </a:cubicBezTo>
                <a:cubicBezTo>
                  <a:pt x="1793185" y="568584"/>
                  <a:pt x="1746812" y="564713"/>
                  <a:pt x="1715978" y="557005"/>
                </a:cubicBezTo>
                <a:cubicBezTo>
                  <a:pt x="1702161" y="553551"/>
                  <a:pt x="1688955" y="547998"/>
                  <a:pt x="1675443" y="543495"/>
                </a:cubicBezTo>
                <a:cubicBezTo>
                  <a:pt x="1652924" y="520978"/>
                  <a:pt x="1626994" y="501420"/>
                  <a:pt x="1607885" y="475945"/>
                </a:cubicBezTo>
                <a:cubicBezTo>
                  <a:pt x="1599340" y="464553"/>
                  <a:pt x="1602273" y="447265"/>
                  <a:pt x="1594373" y="435416"/>
                </a:cubicBezTo>
                <a:cubicBezTo>
                  <a:pt x="1583773" y="419519"/>
                  <a:pt x="1567350" y="408396"/>
                  <a:pt x="1553839" y="394886"/>
                </a:cubicBezTo>
                <a:cubicBezTo>
                  <a:pt x="1508800" y="399389"/>
                  <a:pt x="1461663" y="394084"/>
                  <a:pt x="1418722" y="408396"/>
                </a:cubicBezTo>
                <a:cubicBezTo>
                  <a:pt x="1403318" y="413530"/>
                  <a:pt x="1397249" y="433666"/>
                  <a:pt x="1391699" y="448925"/>
                </a:cubicBezTo>
                <a:cubicBezTo>
                  <a:pt x="1379007" y="483824"/>
                  <a:pt x="1373684" y="520978"/>
                  <a:pt x="1364676" y="557005"/>
                </a:cubicBezTo>
                <a:cubicBezTo>
                  <a:pt x="1373684" y="620052"/>
                  <a:pt x="1365831" y="687948"/>
                  <a:pt x="1391699" y="746145"/>
                </a:cubicBezTo>
                <a:cubicBezTo>
                  <a:pt x="1404890" y="775822"/>
                  <a:pt x="1449803" y="777222"/>
                  <a:pt x="1472769" y="800185"/>
                </a:cubicBezTo>
                <a:cubicBezTo>
                  <a:pt x="1504296" y="831708"/>
                  <a:pt x="1530253" y="870027"/>
                  <a:pt x="1567350" y="894755"/>
                </a:cubicBezTo>
                <a:cubicBezTo>
                  <a:pt x="1594373" y="912768"/>
                  <a:pt x="1623627" y="927818"/>
                  <a:pt x="1648420" y="948794"/>
                </a:cubicBezTo>
                <a:cubicBezTo>
                  <a:pt x="1682456" y="977590"/>
                  <a:pt x="1718268" y="1006270"/>
                  <a:pt x="1743001" y="1043364"/>
                </a:cubicBezTo>
                <a:cubicBezTo>
                  <a:pt x="1762373" y="1072417"/>
                  <a:pt x="1788217" y="1112801"/>
                  <a:pt x="1810560" y="1137934"/>
                </a:cubicBezTo>
                <a:cubicBezTo>
                  <a:pt x="1831718" y="1161734"/>
                  <a:pt x="1857146" y="1181519"/>
                  <a:pt x="1878118" y="1205484"/>
                </a:cubicBezTo>
                <a:cubicBezTo>
                  <a:pt x="1888811" y="1217703"/>
                  <a:pt x="1894745" y="1233541"/>
                  <a:pt x="1905141" y="1246014"/>
                </a:cubicBezTo>
                <a:cubicBezTo>
                  <a:pt x="1936507" y="1283649"/>
                  <a:pt x="1959963" y="1297258"/>
                  <a:pt x="1999723" y="1327074"/>
                </a:cubicBezTo>
                <a:cubicBezTo>
                  <a:pt x="2036580" y="1382353"/>
                  <a:pt x="2075600" y="1437246"/>
                  <a:pt x="2094304" y="1502703"/>
                </a:cubicBezTo>
                <a:cubicBezTo>
                  <a:pt x="2103312" y="1534226"/>
                  <a:pt x="2112878" y="1565595"/>
                  <a:pt x="2121327" y="1597273"/>
                </a:cubicBezTo>
                <a:cubicBezTo>
                  <a:pt x="2130897" y="1633155"/>
                  <a:pt x="2138411" y="1669572"/>
                  <a:pt x="2148351" y="1705353"/>
                </a:cubicBezTo>
                <a:cubicBezTo>
                  <a:pt x="2160936" y="1750654"/>
                  <a:pt x="2175374" y="1795420"/>
                  <a:pt x="2188885" y="1840453"/>
                </a:cubicBezTo>
                <a:cubicBezTo>
                  <a:pt x="2193389" y="1876479"/>
                  <a:pt x="2194789" y="1913031"/>
                  <a:pt x="2202397" y="1948532"/>
                </a:cubicBezTo>
                <a:cubicBezTo>
                  <a:pt x="2208366" y="1976382"/>
                  <a:pt x="2222511" y="2001961"/>
                  <a:pt x="2229420" y="2029592"/>
                </a:cubicBezTo>
                <a:cubicBezTo>
                  <a:pt x="2236065" y="2056167"/>
                  <a:pt x="2238428" y="2083632"/>
                  <a:pt x="2242932" y="2110652"/>
                </a:cubicBezTo>
                <a:cubicBezTo>
                  <a:pt x="2238428" y="2169195"/>
                  <a:pt x="2250039" y="2231305"/>
                  <a:pt x="2229420" y="2286282"/>
                </a:cubicBezTo>
                <a:cubicBezTo>
                  <a:pt x="2224093" y="2300485"/>
                  <a:pt x="2109563" y="2352898"/>
                  <a:pt x="2094304" y="2353832"/>
                </a:cubicBezTo>
                <a:cubicBezTo>
                  <a:pt x="1896453" y="2365944"/>
                  <a:pt x="1697963" y="2362839"/>
                  <a:pt x="1499792" y="2367342"/>
                </a:cubicBezTo>
                <a:cubicBezTo>
                  <a:pt x="1340579" y="2399181"/>
                  <a:pt x="1538765" y="2360847"/>
                  <a:pt x="1337652" y="2394362"/>
                </a:cubicBezTo>
                <a:cubicBezTo>
                  <a:pt x="1196028" y="2417963"/>
                  <a:pt x="1337539" y="2397088"/>
                  <a:pt x="1216048" y="2421382"/>
                </a:cubicBezTo>
                <a:cubicBezTo>
                  <a:pt x="1189184" y="2426754"/>
                  <a:pt x="1162206" y="2431866"/>
                  <a:pt x="1134978" y="2434891"/>
                </a:cubicBezTo>
                <a:cubicBezTo>
                  <a:pt x="1081076" y="2440879"/>
                  <a:pt x="1026885" y="2443898"/>
                  <a:pt x="972838" y="2448401"/>
                </a:cubicBezTo>
                <a:cubicBezTo>
                  <a:pt x="954823" y="2452904"/>
                  <a:pt x="936647" y="2456810"/>
                  <a:pt x="918792" y="2461911"/>
                </a:cubicBezTo>
                <a:cubicBezTo>
                  <a:pt x="905097" y="2465823"/>
                  <a:pt x="891223" y="2481314"/>
                  <a:pt x="878257" y="2475421"/>
                </a:cubicBezTo>
                <a:cubicBezTo>
                  <a:pt x="837256" y="2456787"/>
                  <a:pt x="806195" y="2421382"/>
                  <a:pt x="770164" y="2394362"/>
                </a:cubicBezTo>
                <a:cubicBezTo>
                  <a:pt x="765660" y="2367342"/>
                  <a:pt x="754467" y="2340608"/>
                  <a:pt x="756652" y="2313302"/>
                </a:cubicBezTo>
                <a:cubicBezTo>
                  <a:pt x="759321" y="2279948"/>
                  <a:pt x="767979" y="2077538"/>
                  <a:pt x="824210" y="2002572"/>
                </a:cubicBezTo>
                <a:cubicBezTo>
                  <a:pt x="839497" y="1982192"/>
                  <a:pt x="859319" y="1965574"/>
                  <a:pt x="878257" y="1948532"/>
                </a:cubicBezTo>
                <a:cubicBezTo>
                  <a:pt x="904404" y="1925003"/>
                  <a:pt x="930406" y="1901003"/>
                  <a:pt x="959327" y="1880983"/>
                </a:cubicBezTo>
                <a:cubicBezTo>
                  <a:pt x="989182" y="1860317"/>
                  <a:pt x="1025126" y="1849080"/>
                  <a:pt x="1053908" y="1826943"/>
                </a:cubicBezTo>
                <a:cubicBezTo>
                  <a:pt x="1084199" y="1803645"/>
                  <a:pt x="1105400" y="1770080"/>
                  <a:pt x="1134978" y="1745883"/>
                </a:cubicBezTo>
                <a:cubicBezTo>
                  <a:pt x="1196212" y="1695788"/>
                  <a:pt x="1231043" y="1698227"/>
                  <a:pt x="1310629" y="1678333"/>
                </a:cubicBezTo>
                <a:lnTo>
                  <a:pt x="1810560" y="1705353"/>
                </a:lnTo>
                <a:cubicBezTo>
                  <a:pt x="1873223" y="1709439"/>
                  <a:pt x="1962532" y="1723201"/>
                  <a:pt x="2026746" y="1732373"/>
                </a:cubicBezTo>
                <a:cubicBezTo>
                  <a:pt x="2181399" y="1725009"/>
                  <a:pt x="2276614" y="1758785"/>
                  <a:pt x="2391560" y="1678333"/>
                </a:cubicBezTo>
                <a:cubicBezTo>
                  <a:pt x="2412432" y="1663725"/>
                  <a:pt x="2427591" y="1642306"/>
                  <a:pt x="2445607" y="1624293"/>
                </a:cubicBezTo>
                <a:cubicBezTo>
                  <a:pt x="2459577" y="1589371"/>
                  <a:pt x="2492714" y="1510373"/>
                  <a:pt x="2499653" y="1475683"/>
                </a:cubicBezTo>
                <a:cubicBezTo>
                  <a:pt x="2507651" y="1435696"/>
                  <a:pt x="2508661" y="1394624"/>
                  <a:pt x="2513165" y="1354094"/>
                </a:cubicBezTo>
                <a:cubicBezTo>
                  <a:pt x="2508661" y="1191974"/>
                  <a:pt x="2515031" y="1029186"/>
                  <a:pt x="2499653" y="867735"/>
                </a:cubicBezTo>
                <a:cubicBezTo>
                  <a:pt x="2496788" y="837661"/>
                  <a:pt x="2473586" y="813195"/>
                  <a:pt x="2459118" y="786675"/>
                </a:cubicBezTo>
                <a:cubicBezTo>
                  <a:pt x="2443679" y="758374"/>
                  <a:pt x="2402885" y="689919"/>
                  <a:pt x="2378048" y="665085"/>
                </a:cubicBezTo>
                <a:cubicBezTo>
                  <a:pt x="2361287" y="648326"/>
                  <a:pt x="2306484" y="612878"/>
                  <a:pt x="2283467" y="597535"/>
                </a:cubicBezTo>
                <a:cubicBezTo>
                  <a:pt x="2157358" y="606542"/>
                  <a:pt x="2030369" y="607164"/>
                  <a:pt x="1905141" y="624555"/>
                </a:cubicBezTo>
                <a:cubicBezTo>
                  <a:pt x="1831928" y="634722"/>
                  <a:pt x="1789461" y="672302"/>
                  <a:pt x="1729490" y="705615"/>
                </a:cubicBezTo>
                <a:cubicBezTo>
                  <a:pt x="1711883" y="715396"/>
                  <a:pt x="1692524" y="721961"/>
                  <a:pt x="1675443" y="732635"/>
                </a:cubicBezTo>
                <a:cubicBezTo>
                  <a:pt x="1602498" y="778220"/>
                  <a:pt x="1640386" y="762681"/>
                  <a:pt x="1580862" y="813695"/>
                </a:cubicBezTo>
                <a:cubicBezTo>
                  <a:pt x="1563764" y="828349"/>
                  <a:pt x="1543913" y="839571"/>
                  <a:pt x="1526815" y="854225"/>
                </a:cubicBezTo>
                <a:cubicBezTo>
                  <a:pt x="1512307" y="866659"/>
                  <a:pt x="1500959" y="882524"/>
                  <a:pt x="1486280" y="894755"/>
                </a:cubicBezTo>
                <a:cubicBezTo>
                  <a:pt x="1473805" y="905150"/>
                  <a:pt x="1458617" y="911875"/>
                  <a:pt x="1445745" y="921775"/>
                </a:cubicBezTo>
                <a:cubicBezTo>
                  <a:pt x="1382740" y="970234"/>
                  <a:pt x="1288801" y="1052638"/>
                  <a:pt x="1216048" y="1097404"/>
                </a:cubicBezTo>
                <a:cubicBezTo>
                  <a:pt x="1105350" y="1165518"/>
                  <a:pt x="1171602" y="1118380"/>
                  <a:pt x="1094443" y="1151444"/>
                </a:cubicBezTo>
                <a:cubicBezTo>
                  <a:pt x="1075930" y="1159377"/>
                  <a:pt x="1058412" y="1169457"/>
                  <a:pt x="1040396" y="1178464"/>
                </a:cubicBezTo>
                <a:cubicBezTo>
                  <a:pt x="1229098" y="1232372"/>
                  <a:pt x="1042344" y="1186186"/>
                  <a:pt x="1337652" y="1218994"/>
                </a:cubicBezTo>
                <a:cubicBezTo>
                  <a:pt x="1472824" y="1234011"/>
                  <a:pt x="1506648" y="1251660"/>
                  <a:pt x="1634908" y="1273034"/>
                </a:cubicBezTo>
                <a:cubicBezTo>
                  <a:pt x="1751795" y="1292513"/>
                  <a:pt x="1688794" y="1283146"/>
                  <a:pt x="1824071" y="1300054"/>
                </a:cubicBezTo>
                <a:cubicBezTo>
                  <a:pt x="1860102" y="1313564"/>
                  <a:pt x="1894950" y="1330792"/>
                  <a:pt x="1932164" y="1340584"/>
                </a:cubicBezTo>
                <a:cubicBezTo>
                  <a:pt x="2101691" y="1385191"/>
                  <a:pt x="2046604" y="1341745"/>
                  <a:pt x="2188885" y="1408134"/>
                </a:cubicBezTo>
                <a:cubicBezTo>
                  <a:pt x="2221790" y="1423487"/>
                  <a:pt x="2253544" y="1441604"/>
                  <a:pt x="2283467" y="1462173"/>
                </a:cubicBezTo>
                <a:cubicBezTo>
                  <a:pt x="2325783" y="1491262"/>
                  <a:pt x="2405072" y="1556743"/>
                  <a:pt x="2405072" y="1556743"/>
                </a:cubicBezTo>
                <a:cubicBezTo>
                  <a:pt x="2427049" y="1600693"/>
                  <a:pt x="2445607" y="1625955"/>
                  <a:pt x="2445607" y="1678333"/>
                </a:cubicBezTo>
                <a:cubicBezTo>
                  <a:pt x="2445607" y="1723591"/>
                  <a:pt x="2452337" y="1772954"/>
                  <a:pt x="2432095" y="1813433"/>
                </a:cubicBezTo>
                <a:cubicBezTo>
                  <a:pt x="2417569" y="1842480"/>
                  <a:pt x="2381610" y="1856551"/>
                  <a:pt x="2351025" y="1867473"/>
                </a:cubicBezTo>
                <a:cubicBezTo>
                  <a:pt x="2316829" y="1879685"/>
                  <a:pt x="2279107" y="1877838"/>
                  <a:pt x="2242932" y="1880983"/>
                </a:cubicBezTo>
                <a:cubicBezTo>
                  <a:pt x="2175478" y="1886848"/>
                  <a:pt x="2107954" y="1893251"/>
                  <a:pt x="2040257" y="1894493"/>
                </a:cubicBezTo>
                <a:lnTo>
                  <a:pt x="770164" y="1908003"/>
                </a:lnTo>
                <a:cubicBezTo>
                  <a:pt x="842226" y="1948533"/>
                  <a:pt x="923232" y="1976191"/>
                  <a:pt x="986350" y="2029592"/>
                </a:cubicBezTo>
                <a:cubicBezTo>
                  <a:pt x="1044900" y="2079129"/>
                  <a:pt x="1099590" y="2133628"/>
                  <a:pt x="1162001" y="2178202"/>
                </a:cubicBezTo>
                <a:cubicBezTo>
                  <a:pt x="1193528" y="2200719"/>
                  <a:pt x="1226819" y="2220952"/>
                  <a:pt x="1256583" y="2245752"/>
                </a:cubicBezTo>
                <a:cubicBezTo>
                  <a:pt x="1339301" y="2314675"/>
                  <a:pt x="1310405" y="2318871"/>
                  <a:pt x="1405211" y="2380852"/>
                </a:cubicBezTo>
                <a:cubicBezTo>
                  <a:pt x="1493133" y="2438332"/>
                  <a:pt x="1589962" y="2481920"/>
                  <a:pt x="1675443" y="2542971"/>
                </a:cubicBezTo>
                <a:cubicBezTo>
                  <a:pt x="1975578" y="2757327"/>
                  <a:pt x="1855229" y="2693647"/>
                  <a:pt x="2013234" y="2772641"/>
                </a:cubicBezTo>
                <a:cubicBezTo>
                  <a:pt x="2077083" y="2581114"/>
                  <a:pt x="2063240" y="2656934"/>
                  <a:pt x="2013234" y="2299792"/>
                </a:cubicBezTo>
                <a:cubicBezTo>
                  <a:pt x="1978392" y="2050949"/>
                  <a:pt x="1914195" y="1942923"/>
                  <a:pt x="1824071" y="1705353"/>
                </a:cubicBezTo>
                <a:cubicBezTo>
                  <a:pt x="1627123" y="1186192"/>
                  <a:pt x="1713604" y="1379707"/>
                  <a:pt x="1567350" y="1043364"/>
                </a:cubicBezTo>
                <a:cubicBezTo>
                  <a:pt x="1549663" y="1002690"/>
                  <a:pt x="1527332" y="963852"/>
                  <a:pt x="1513304" y="921775"/>
                </a:cubicBezTo>
                <a:cubicBezTo>
                  <a:pt x="1500999" y="884865"/>
                  <a:pt x="1484107" y="821461"/>
                  <a:pt x="1459257" y="786675"/>
                </a:cubicBezTo>
                <a:cubicBezTo>
                  <a:pt x="1448150" y="771127"/>
                  <a:pt x="1430955" y="760823"/>
                  <a:pt x="1418722" y="746145"/>
                </a:cubicBezTo>
                <a:cubicBezTo>
                  <a:pt x="1408326" y="733672"/>
                  <a:pt x="1401442" y="718604"/>
                  <a:pt x="1391699" y="705615"/>
                </a:cubicBezTo>
                <a:cubicBezTo>
                  <a:pt x="1374396" y="682547"/>
                  <a:pt x="1355668" y="660582"/>
                  <a:pt x="1337652" y="638065"/>
                </a:cubicBezTo>
                <a:cubicBezTo>
                  <a:pt x="1328644" y="615548"/>
                  <a:pt x="1318918" y="593306"/>
                  <a:pt x="1310629" y="570515"/>
                </a:cubicBezTo>
                <a:cubicBezTo>
                  <a:pt x="1300895" y="543748"/>
                  <a:pt x="1283606" y="489455"/>
                  <a:pt x="1283606" y="489455"/>
                </a:cubicBezTo>
                <a:cubicBezTo>
                  <a:pt x="1288110" y="475945"/>
                  <a:pt x="1284379" y="455293"/>
                  <a:pt x="1297117" y="448925"/>
                </a:cubicBezTo>
                <a:cubicBezTo>
                  <a:pt x="1353200" y="420887"/>
                  <a:pt x="1461054" y="443121"/>
                  <a:pt x="1513304" y="448925"/>
                </a:cubicBezTo>
                <a:cubicBezTo>
                  <a:pt x="1648067" y="583673"/>
                  <a:pt x="1789613" y="719740"/>
                  <a:pt x="1891629" y="881245"/>
                </a:cubicBezTo>
                <a:cubicBezTo>
                  <a:pt x="1945676" y="966808"/>
                  <a:pt x="1995728" y="1055029"/>
                  <a:pt x="2053769" y="1137934"/>
                </a:cubicBezTo>
                <a:cubicBezTo>
                  <a:pt x="2090478" y="1190369"/>
                  <a:pt x="2138373" y="1234314"/>
                  <a:pt x="2175374" y="1286544"/>
                </a:cubicBezTo>
                <a:cubicBezTo>
                  <a:pt x="2481332" y="1718431"/>
                  <a:pt x="2150926" y="1307419"/>
                  <a:pt x="2351025" y="1529723"/>
                </a:cubicBezTo>
                <a:cubicBezTo>
                  <a:pt x="2432798" y="1620570"/>
                  <a:pt x="2368703" y="1579090"/>
                  <a:pt x="2459118" y="1624293"/>
                </a:cubicBezTo>
                <a:cubicBezTo>
                  <a:pt x="2486859" y="1707504"/>
                  <a:pt x="2454021" y="1632707"/>
                  <a:pt x="2553700" y="1732373"/>
                </a:cubicBezTo>
                <a:cubicBezTo>
                  <a:pt x="2588219" y="1766887"/>
                  <a:pt x="2627437" y="1855508"/>
                  <a:pt x="2675304" y="1867473"/>
                </a:cubicBezTo>
                <a:lnTo>
                  <a:pt x="2729351" y="1880983"/>
                </a:lnTo>
                <a:cubicBezTo>
                  <a:pt x="2751870" y="1876480"/>
                  <a:pt x="2776969" y="1878866"/>
                  <a:pt x="2796909" y="1867473"/>
                </a:cubicBezTo>
                <a:cubicBezTo>
                  <a:pt x="2828333" y="1849519"/>
                  <a:pt x="2832538" y="1783921"/>
                  <a:pt x="2837444" y="1759393"/>
                </a:cubicBezTo>
                <a:cubicBezTo>
                  <a:pt x="2814925" y="1669326"/>
                  <a:pt x="2800936" y="1576686"/>
                  <a:pt x="2769886" y="1489193"/>
                </a:cubicBezTo>
                <a:cubicBezTo>
                  <a:pt x="2743910" y="1415998"/>
                  <a:pt x="2641858" y="1266328"/>
                  <a:pt x="2594235" y="1205484"/>
                </a:cubicBezTo>
                <a:cubicBezTo>
                  <a:pt x="2565322" y="1168544"/>
                  <a:pt x="2439199" y="1003024"/>
                  <a:pt x="2364537" y="962304"/>
                </a:cubicBezTo>
                <a:cubicBezTo>
                  <a:pt x="2344375" y="951308"/>
                  <a:pt x="2319498" y="953297"/>
                  <a:pt x="2296979" y="948794"/>
                </a:cubicBezTo>
                <a:cubicBezTo>
                  <a:pt x="2269956" y="935284"/>
                  <a:pt x="2244108" y="919109"/>
                  <a:pt x="2215909" y="908265"/>
                </a:cubicBezTo>
                <a:cubicBezTo>
                  <a:pt x="2033344" y="838058"/>
                  <a:pt x="1974709" y="900792"/>
                  <a:pt x="1715978" y="935285"/>
                </a:cubicBezTo>
                <a:cubicBezTo>
                  <a:pt x="1670939" y="962305"/>
                  <a:pt x="1623340" y="985455"/>
                  <a:pt x="1580862" y="1016344"/>
                </a:cubicBezTo>
                <a:cubicBezTo>
                  <a:pt x="1483604" y="1087068"/>
                  <a:pt x="1350252" y="1210477"/>
                  <a:pt x="1270094" y="1300054"/>
                </a:cubicBezTo>
                <a:cubicBezTo>
                  <a:pt x="1240063" y="1333614"/>
                  <a:pt x="1217159" y="1372969"/>
                  <a:pt x="1189024" y="1408134"/>
                </a:cubicBezTo>
                <a:cubicBezTo>
                  <a:pt x="1163084" y="1440554"/>
                  <a:pt x="1132869" y="1469488"/>
                  <a:pt x="1107955" y="1502703"/>
                </a:cubicBezTo>
                <a:cubicBezTo>
                  <a:pt x="1070089" y="1553185"/>
                  <a:pt x="1063185" y="1580840"/>
                  <a:pt x="1040396" y="1637803"/>
                </a:cubicBezTo>
                <a:cubicBezTo>
                  <a:pt x="1035892" y="1664823"/>
                  <a:pt x="1032828" y="1692123"/>
                  <a:pt x="1026885" y="1718863"/>
                </a:cubicBezTo>
                <a:cubicBezTo>
                  <a:pt x="1023795" y="1732765"/>
                  <a:pt x="1017286" y="1745700"/>
                  <a:pt x="1013373" y="1759393"/>
                </a:cubicBezTo>
                <a:cubicBezTo>
                  <a:pt x="984280" y="1861203"/>
                  <a:pt x="1019424" y="1764530"/>
                  <a:pt x="972838" y="1880983"/>
                </a:cubicBezTo>
                <a:cubicBezTo>
                  <a:pt x="968334" y="1908003"/>
                  <a:pt x="966535" y="1935615"/>
                  <a:pt x="959327" y="1962042"/>
                </a:cubicBezTo>
                <a:cubicBezTo>
                  <a:pt x="952945" y="1985439"/>
                  <a:pt x="937060" y="2005811"/>
                  <a:pt x="932303" y="2029592"/>
                </a:cubicBezTo>
                <a:cubicBezTo>
                  <a:pt x="923426" y="2073971"/>
                  <a:pt x="923296" y="2119659"/>
                  <a:pt x="918792" y="2164692"/>
                </a:cubicBezTo>
                <a:cubicBezTo>
                  <a:pt x="945815" y="2232242"/>
                  <a:pt x="956205" y="2309141"/>
                  <a:pt x="999861" y="2367342"/>
                </a:cubicBezTo>
                <a:cubicBezTo>
                  <a:pt x="1016300" y="2389258"/>
                  <a:pt x="1053747" y="2377454"/>
                  <a:pt x="1080931" y="2380852"/>
                </a:cubicBezTo>
                <a:cubicBezTo>
                  <a:pt x="1125845" y="2386466"/>
                  <a:pt x="1170958" y="2390407"/>
                  <a:pt x="1216048" y="2394362"/>
                </a:cubicBezTo>
                <a:lnTo>
                  <a:pt x="1851095" y="2448401"/>
                </a:lnTo>
                <a:cubicBezTo>
                  <a:pt x="1891757" y="2475507"/>
                  <a:pt x="1944803" y="2512210"/>
                  <a:pt x="1986211" y="2529461"/>
                </a:cubicBezTo>
                <a:cubicBezTo>
                  <a:pt x="2007410" y="2538293"/>
                  <a:pt x="2031174" y="2538863"/>
                  <a:pt x="2053769" y="2542971"/>
                </a:cubicBezTo>
                <a:cubicBezTo>
                  <a:pt x="2119270" y="2554879"/>
                  <a:pt x="2165839" y="2557324"/>
                  <a:pt x="2229420" y="2583501"/>
                </a:cubicBezTo>
                <a:cubicBezTo>
                  <a:pt x="2275982" y="2602671"/>
                  <a:pt x="2364537" y="2651051"/>
                  <a:pt x="2364537" y="2651051"/>
                </a:cubicBezTo>
                <a:cubicBezTo>
                  <a:pt x="2382552" y="2673568"/>
                  <a:pt x="2399424" y="2697049"/>
                  <a:pt x="2418583" y="2718601"/>
                </a:cubicBezTo>
                <a:cubicBezTo>
                  <a:pt x="2435510" y="2737641"/>
                  <a:pt x="2460256" y="2750371"/>
                  <a:pt x="2472630" y="2772641"/>
                </a:cubicBezTo>
                <a:cubicBezTo>
                  <a:pt x="2552679" y="2916712"/>
                  <a:pt x="2434377" y="2788435"/>
                  <a:pt x="2513165" y="2867211"/>
                </a:cubicBezTo>
                <a:cubicBezTo>
                  <a:pt x="2508661" y="2831184"/>
                  <a:pt x="2509629" y="2794041"/>
                  <a:pt x="2499653" y="2759131"/>
                </a:cubicBezTo>
                <a:cubicBezTo>
                  <a:pt x="2477698" y="2682298"/>
                  <a:pt x="2440290" y="2667439"/>
                  <a:pt x="2405072" y="2597011"/>
                </a:cubicBezTo>
                <a:cubicBezTo>
                  <a:pt x="2387863" y="2562597"/>
                  <a:pt x="2376706" y="2525433"/>
                  <a:pt x="2364537" y="2488931"/>
                </a:cubicBezTo>
                <a:cubicBezTo>
                  <a:pt x="2334466" y="2398729"/>
                  <a:pt x="2245606" y="2078274"/>
                  <a:pt x="2175374" y="1962042"/>
                </a:cubicBezTo>
                <a:cubicBezTo>
                  <a:pt x="2079770" y="1803820"/>
                  <a:pt x="1981042" y="1646289"/>
                  <a:pt x="1864606" y="1502703"/>
                </a:cubicBezTo>
                <a:cubicBezTo>
                  <a:pt x="1721001" y="1325612"/>
                  <a:pt x="1462620" y="941065"/>
                  <a:pt x="1216048" y="800185"/>
                </a:cubicBezTo>
                <a:cubicBezTo>
                  <a:pt x="1103978" y="736153"/>
                  <a:pt x="1153944" y="762382"/>
                  <a:pt x="1067420" y="719125"/>
                </a:cubicBezTo>
                <a:cubicBezTo>
                  <a:pt x="981846" y="728132"/>
                  <a:pt x="893648" y="723265"/>
                  <a:pt x="810699" y="746145"/>
                </a:cubicBezTo>
                <a:cubicBezTo>
                  <a:pt x="760067" y="760111"/>
                  <a:pt x="716597" y="794397"/>
                  <a:pt x="675582" y="827205"/>
                </a:cubicBezTo>
                <a:cubicBezTo>
                  <a:pt x="6107" y="1362717"/>
                  <a:pt x="696175" y="794420"/>
                  <a:pt x="256721" y="1191974"/>
                </a:cubicBezTo>
                <a:cubicBezTo>
                  <a:pt x="213951" y="1230666"/>
                  <a:pt x="163771" y="1260704"/>
                  <a:pt x="121605" y="1300054"/>
                </a:cubicBezTo>
                <a:cubicBezTo>
                  <a:pt x="94285" y="1325550"/>
                  <a:pt x="40165" y="1399620"/>
                  <a:pt x="13512" y="1435153"/>
                </a:cubicBezTo>
                <a:cubicBezTo>
                  <a:pt x="9008" y="1448663"/>
                  <a:pt x="0" y="1461442"/>
                  <a:pt x="0" y="1475683"/>
                </a:cubicBezTo>
                <a:cubicBezTo>
                  <a:pt x="0" y="1503076"/>
                  <a:pt x="-80" y="1532960"/>
                  <a:pt x="13512" y="1556743"/>
                </a:cubicBezTo>
                <a:cubicBezTo>
                  <a:pt x="20579" y="1569108"/>
                  <a:pt x="40144" y="1567164"/>
                  <a:pt x="54047" y="1570253"/>
                </a:cubicBezTo>
                <a:cubicBezTo>
                  <a:pt x="80791" y="1576195"/>
                  <a:pt x="108094" y="1579260"/>
                  <a:pt x="135117" y="1583763"/>
                </a:cubicBezTo>
                <a:cubicBezTo>
                  <a:pt x="531458" y="1579260"/>
                  <a:pt x="929401" y="1606134"/>
                  <a:pt x="1324141" y="1570253"/>
                </a:cubicBezTo>
                <a:cubicBezTo>
                  <a:pt x="1385146" y="1564708"/>
                  <a:pt x="1429451" y="1505485"/>
                  <a:pt x="1472769" y="1462173"/>
                </a:cubicBezTo>
                <a:cubicBezTo>
                  <a:pt x="1507216" y="1427730"/>
                  <a:pt x="1532052" y="1384153"/>
                  <a:pt x="1553839" y="1340584"/>
                </a:cubicBezTo>
                <a:cubicBezTo>
                  <a:pt x="1608523" y="1231230"/>
                  <a:pt x="1623016" y="1121372"/>
                  <a:pt x="1648420" y="1002834"/>
                </a:cubicBezTo>
                <a:cubicBezTo>
                  <a:pt x="1679679" y="565275"/>
                  <a:pt x="1639679" y="1070898"/>
                  <a:pt x="1688955" y="611045"/>
                </a:cubicBezTo>
                <a:cubicBezTo>
                  <a:pt x="1695211" y="552663"/>
                  <a:pt x="1694533" y="493593"/>
                  <a:pt x="1702467" y="435416"/>
                </a:cubicBezTo>
                <a:cubicBezTo>
                  <a:pt x="1708077" y="394278"/>
                  <a:pt x="1721838" y="354634"/>
                  <a:pt x="1729490" y="313826"/>
                </a:cubicBezTo>
                <a:cubicBezTo>
                  <a:pt x="1735359" y="282528"/>
                  <a:pt x="1738158" y="250729"/>
                  <a:pt x="1743001" y="219256"/>
                </a:cubicBezTo>
                <a:cubicBezTo>
                  <a:pt x="1747820" y="187937"/>
                  <a:pt x="1761592" y="104373"/>
                  <a:pt x="1770025" y="70646"/>
                </a:cubicBezTo>
                <a:cubicBezTo>
                  <a:pt x="1773479" y="56830"/>
                  <a:pt x="1779032" y="43626"/>
                  <a:pt x="1783536" y="30116"/>
                </a:cubicBezTo>
                <a:cubicBezTo>
                  <a:pt x="1707531" y="-20547"/>
                  <a:pt x="1750432" y="-10352"/>
                  <a:pt x="1634908" y="84156"/>
                </a:cubicBezTo>
                <a:cubicBezTo>
                  <a:pt x="1510440" y="185981"/>
                  <a:pt x="1362307" y="314604"/>
                  <a:pt x="1256583" y="435416"/>
                </a:cubicBezTo>
                <a:cubicBezTo>
                  <a:pt x="1157461" y="548684"/>
                  <a:pt x="1065609" y="668149"/>
                  <a:pt x="972838" y="786675"/>
                </a:cubicBezTo>
                <a:cubicBezTo>
                  <a:pt x="891768" y="890251"/>
                  <a:pt x="797307" y="984621"/>
                  <a:pt x="729629" y="1097404"/>
                </a:cubicBezTo>
                <a:cubicBezTo>
                  <a:pt x="662071" y="1209987"/>
                  <a:pt x="593531" y="1321987"/>
                  <a:pt x="526954" y="1435153"/>
                </a:cubicBezTo>
                <a:cubicBezTo>
                  <a:pt x="503443" y="1475116"/>
                  <a:pt x="476042" y="1513468"/>
                  <a:pt x="459396" y="1556743"/>
                </a:cubicBezTo>
                <a:cubicBezTo>
                  <a:pt x="436877" y="1615286"/>
                  <a:pt x="413276" y="1673425"/>
                  <a:pt x="391838" y="1732373"/>
                </a:cubicBezTo>
                <a:cubicBezTo>
                  <a:pt x="371319" y="1788794"/>
                  <a:pt x="339725" y="1886761"/>
                  <a:pt x="324280" y="1948532"/>
                </a:cubicBezTo>
                <a:cubicBezTo>
                  <a:pt x="318710" y="1970809"/>
                  <a:pt x="315272" y="1993565"/>
                  <a:pt x="310768" y="2016082"/>
                </a:cubicBezTo>
                <a:cubicBezTo>
                  <a:pt x="315272" y="2043102"/>
                  <a:pt x="303918" y="2078818"/>
                  <a:pt x="324280" y="2097142"/>
                </a:cubicBezTo>
                <a:cubicBezTo>
                  <a:pt x="356040" y="2125723"/>
                  <a:pt x="404319" y="2127777"/>
                  <a:pt x="445884" y="2137672"/>
                </a:cubicBezTo>
                <a:cubicBezTo>
                  <a:pt x="536940" y="2159349"/>
                  <a:pt x="676733" y="2174255"/>
                  <a:pt x="770164" y="2178202"/>
                </a:cubicBezTo>
                <a:lnTo>
                  <a:pt x="1567350" y="2205222"/>
                </a:lnTo>
                <a:cubicBezTo>
                  <a:pt x="1625900" y="2214229"/>
                  <a:pt x="1684808" y="2221159"/>
                  <a:pt x="1743001" y="2232242"/>
                </a:cubicBezTo>
                <a:cubicBezTo>
                  <a:pt x="1779485" y="2239191"/>
                  <a:pt x="1814779" y="2251481"/>
                  <a:pt x="1851095" y="2259262"/>
                </a:cubicBezTo>
                <a:cubicBezTo>
                  <a:pt x="1877883" y="2265002"/>
                  <a:pt x="1905141" y="2268269"/>
                  <a:pt x="1932164" y="2272772"/>
                </a:cubicBezTo>
                <a:lnTo>
                  <a:pt x="2053769" y="2259262"/>
                </a:lnTo>
                <a:cubicBezTo>
                  <a:pt x="2076211" y="2243555"/>
                  <a:pt x="2063115" y="2205276"/>
                  <a:pt x="2067281" y="2178202"/>
                </a:cubicBezTo>
                <a:cubicBezTo>
                  <a:pt x="2072124" y="2146729"/>
                  <a:pt x="2076288" y="2115155"/>
                  <a:pt x="2080792" y="2083632"/>
                </a:cubicBezTo>
                <a:cubicBezTo>
                  <a:pt x="2076288" y="1921512"/>
                  <a:pt x="2093417" y="1757335"/>
                  <a:pt x="2067281" y="1597273"/>
                </a:cubicBezTo>
                <a:cubicBezTo>
                  <a:pt x="2056566" y="1531650"/>
                  <a:pt x="2001547" y="1481552"/>
                  <a:pt x="1972699" y="1421644"/>
                </a:cubicBezTo>
                <a:cubicBezTo>
                  <a:pt x="1942939" y="1359842"/>
                  <a:pt x="1924478" y="1292721"/>
                  <a:pt x="1891629" y="1232504"/>
                </a:cubicBezTo>
                <a:cubicBezTo>
                  <a:pt x="1870062" y="1192969"/>
                  <a:pt x="1838386" y="1159834"/>
                  <a:pt x="1810560" y="1124424"/>
                </a:cubicBezTo>
                <a:cubicBezTo>
                  <a:pt x="1767160" y="1069194"/>
                  <a:pt x="1709809" y="998110"/>
                  <a:pt x="1648420" y="962304"/>
                </a:cubicBezTo>
                <a:cubicBezTo>
                  <a:pt x="1640864" y="957897"/>
                  <a:pt x="1499890" y="935301"/>
                  <a:pt x="1499792" y="935285"/>
                </a:cubicBezTo>
                <a:cubicBezTo>
                  <a:pt x="1450249" y="939788"/>
                  <a:pt x="1392558" y="921202"/>
                  <a:pt x="1351164" y="948794"/>
                </a:cubicBezTo>
                <a:cubicBezTo>
                  <a:pt x="1324668" y="966456"/>
                  <a:pt x="1332581" y="1011927"/>
                  <a:pt x="1337652" y="1043364"/>
                </a:cubicBezTo>
                <a:cubicBezTo>
                  <a:pt x="1355394" y="1153349"/>
                  <a:pt x="1373000" y="1266012"/>
                  <a:pt x="1418722" y="1367604"/>
                </a:cubicBezTo>
                <a:cubicBezTo>
                  <a:pt x="1455688" y="1449739"/>
                  <a:pt x="1518962" y="1518333"/>
                  <a:pt x="1580862" y="1583763"/>
                </a:cubicBezTo>
                <a:cubicBezTo>
                  <a:pt x="1874269" y="1893898"/>
                  <a:pt x="1785751" y="1807453"/>
                  <a:pt x="2026746" y="1935022"/>
                </a:cubicBezTo>
                <a:cubicBezTo>
                  <a:pt x="2171016" y="2011390"/>
                  <a:pt x="2067252" y="1973614"/>
                  <a:pt x="2215909" y="2016082"/>
                </a:cubicBezTo>
                <a:cubicBezTo>
                  <a:pt x="2387384" y="2118955"/>
                  <a:pt x="2173663" y="2001961"/>
                  <a:pt x="2364537" y="2070122"/>
                </a:cubicBezTo>
                <a:cubicBezTo>
                  <a:pt x="2402474" y="2083669"/>
                  <a:pt x="2435603" y="2108295"/>
                  <a:pt x="2472630" y="2124162"/>
                </a:cubicBezTo>
                <a:cubicBezTo>
                  <a:pt x="2591417" y="2175064"/>
                  <a:pt x="2512925" y="2132196"/>
                  <a:pt x="2621258" y="2164692"/>
                </a:cubicBezTo>
                <a:cubicBezTo>
                  <a:pt x="2644489" y="2171660"/>
                  <a:pt x="2666297" y="2182705"/>
                  <a:pt x="2688816" y="2191712"/>
                </a:cubicBezTo>
                <a:cubicBezTo>
                  <a:pt x="2870303" y="2146346"/>
                  <a:pt x="2772667" y="2189590"/>
                  <a:pt x="2715839" y="1772903"/>
                </a:cubicBezTo>
                <a:cubicBezTo>
                  <a:pt x="2706979" y="1707934"/>
                  <a:pt x="2684066" y="1645434"/>
                  <a:pt x="2661793" y="1583763"/>
                </a:cubicBezTo>
                <a:cubicBezTo>
                  <a:pt x="2625432" y="1483083"/>
                  <a:pt x="2580482" y="1385715"/>
                  <a:pt x="2540188" y="1286544"/>
                </a:cubicBezTo>
                <a:cubicBezTo>
                  <a:pt x="2521930" y="1241608"/>
                  <a:pt x="2507834" y="1194826"/>
                  <a:pt x="2486141" y="1151444"/>
                </a:cubicBezTo>
                <a:cubicBezTo>
                  <a:pt x="2477133" y="1133431"/>
                  <a:pt x="2468900" y="1115009"/>
                  <a:pt x="2459118" y="1097404"/>
                </a:cubicBezTo>
                <a:cubicBezTo>
                  <a:pt x="2446364" y="1074450"/>
                  <a:pt x="2430328" y="1053341"/>
                  <a:pt x="2418583" y="1029854"/>
                </a:cubicBezTo>
                <a:cubicBezTo>
                  <a:pt x="2407736" y="1008163"/>
                  <a:pt x="2405014" y="982482"/>
                  <a:pt x="2391560" y="962304"/>
                </a:cubicBezTo>
                <a:cubicBezTo>
                  <a:pt x="2368526" y="927758"/>
                  <a:pt x="2334625" y="901520"/>
                  <a:pt x="2310490" y="867735"/>
                </a:cubicBezTo>
                <a:cubicBezTo>
                  <a:pt x="2289385" y="838191"/>
                  <a:pt x="2282119" y="798837"/>
                  <a:pt x="2256444" y="773165"/>
                </a:cubicBezTo>
                <a:cubicBezTo>
                  <a:pt x="2235079" y="751803"/>
                  <a:pt x="2201976" y="746957"/>
                  <a:pt x="2175374" y="732635"/>
                </a:cubicBezTo>
                <a:cubicBezTo>
                  <a:pt x="2143403" y="715422"/>
                  <a:pt x="2112319" y="696608"/>
                  <a:pt x="2080792" y="678595"/>
                </a:cubicBezTo>
                <a:cubicBezTo>
                  <a:pt x="2040257" y="687602"/>
                  <a:pt x="1986533" y="674367"/>
                  <a:pt x="1959188" y="705615"/>
                </a:cubicBezTo>
                <a:cubicBezTo>
                  <a:pt x="1940431" y="727049"/>
                  <a:pt x="1969367" y="763708"/>
                  <a:pt x="1986211" y="786675"/>
                </a:cubicBezTo>
                <a:cubicBezTo>
                  <a:pt x="2020112" y="832897"/>
                  <a:pt x="2063778" y="871571"/>
                  <a:pt x="2107816" y="908265"/>
                </a:cubicBezTo>
                <a:cubicBezTo>
                  <a:pt x="2151256" y="944461"/>
                  <a:pt x="2331593" y="1054228"/>
                  <a:pt x="2378048" y="1070384"/>
                </a:cubicBezTo>
                <a:cubicBezTo>
                  <a:pt x="2429800" y="1088382"/>
                  <a:pt x="2486363" y="1087153"/>
                  <a:pt x="2540188" y="1097404"/>
                </a:cubicBezTo>
                <a:cubicBezTo>
                  <a:pt x="2580978" y="1105173"/>
                  <a:pt x="2621258" y="1115417"/>
                  <a:pt x="2661793" y="1124424"/>
                </a:cubicBezTo>
                <a:cubicBezTo>
                  <a:pt x="2720343" y="1110914"/>
                  <a:pt x="2785271" y="1113704"/>
                  <a:pt x="2837444" y="1083894"/>
                </a:cubicBezTo>
                <a:cubicBezTo>
                  <a:pt x="2857382" y="1072502"/>
                  <a:pt x="2854059" y="1039096"/>
                  <a:pt x="2850956" y="1016344"/>
                </a:cubicBezTo>
                <a:cubicBezTo>
                  <a:pt x="2840328" y="938418"/>
                  <a:pt x="2832930" y="856589"/>
                  <a:pt x="2796909" y="786675"/>
                </a:cubicBezTo>
                <a:cubicBezTo>
                  <a:pt x="2733980" y="664534"/>
                  <a:pt x="2641475" y="583985"/>
                  <a:pt x="2540188" y="502965"/>
                </a:cubicBezTo>
                <a:cubicBezTo>
                  <a:pt x="2522603" y="488899"/>
                  <a:pt x="2507049" y="470797"/>
                  <a:pt x="2486141" y="462435"/>
                </a:cubicBezTo>
                <a:cubicBezTo>
                  <a:pt x="2460704" y="452262"/>
                  <a:pt x="2432095" y="453428"/>
                  <a:pt x="2405072" y="448925"/>
                </a:cubicBezTo>
                <a:cubicBezTo>
                  <a:pt x="2344399" y="481280"/>
                  <a:pt x="2193715" y="553142"/>
                  <a:pt x="2121327" y="611045"/>
                </a:cubicBezTo>
                <a:cubicBezTo>
                  <a:pt x="2078978" y="644920"/>
                  <a:pt x="2040258" y="683098"/>
                  <a:pt x="1999723" y="719125"/>
                </a:cubicBezTo>
                <a:cubicBezTo>
                  <a:pt x="1840152" y="1006316"/>
                  <a:pt x="1881196" y="871068"/>
                  <a:pt x="1837583" y="1110914"/>
                </a:cubicBezTo>
                <a:cubicBezTo>
                  <a:pt x="1869110" y="1241510"/>
                  <a:pt x="1879236" y="1379220"/>
                  <a:pt x="1932164" y="1502703"/>
                </a:cubicBezTo>
                <a:cubicBezTo>
                  <a:pt x="1962378" y="1573194"/>
                  <a:pt x="2029199" y="1621588"/>
                  <a:pt x="2080792" y="1678333"/>
                </a:cubicBezTo>
                <a:cubicBezTo>
                  <a:pt x="2281404" y="1898979"/>
                  <a:pt x="2226790" y="1769482"/>
                  <a:pt x="2499653" y="2124162"/>
                </a:cubicBezTo>
                <a:cubicBezTo>
                  <a:pt x="2583363" y="2232972"/>
                  <a:pt x="2638364" y="2312109"/>
                  <a:pt x="2729351" y="2407872"/>
                </a:cubicBezTo>
                <a:cubicBezTo>
                  <a:pt x="2781995" y="2463279"/>
                  <a:pt x="2837444" y="2515951"/>
                  <a:pt x="2891491" y="2569991"/>
                </a:cubicBezTo>
                <a:cubicBezTo>
                  <a:pt x="2905002" y="2583501"/>
                  <a:pt x="2950397" y="2615770"/>
                  <a:pt x="2932025" y="2610521"/>
                </a:cubicBezTo>
                <a:cubicBezTo>
                  <a:pt x="2818077" y="2577968"/>
                  <a:pt x="2866771" y="2598163"/>
                  <a:pt x="2783397" y="2556481"/>
                </a:cubicBezTo>
                <a:cubicBezTo>
                  <a:pt x="2765382" y="2538468"/>
                  <a:pt x="2748695" y="2519020"/>
                  <a:pt x="2729351" y="2502441"/>
                </a:cubicBezTo>
                <a:cubicBezTo>
                  <a:pt x="2675643" y="2456411"/>
                  <a:pt x="2694091" y="2494204"/>
                  <a:pt x="2634769" y="2434891"/>
                </a:cubicBezTo>
                <a:cubicBezTo>
                  <a:pt x="2600150" y="2400276"/>
                  <a:pt x="2556093" y="2271223"/>
                  <a:pt x="2553700" y="2259262"/>
                </a:cubicBezTo>
                <a:lnTo>
                  <a:pt x="2526676" y="2124162"/>
                </a:lnTo>
                <a:cubicBezTo>
                  <a:pt x="2535684" y="2043102"/>
                  <a:pt x="2503969" y="1945625"/>
                  <a:pt x="2553700" y="1880983"/>
                </a:cubicBezTo>
                <a:cubicBezTo>
                  <a:pt x="2579607" y="1847308"/>
                  <a:pt x="2632972" y="1917314"/>
                  <a:pt x="2661793" y="1948532"/>
                </a:cubicBezTo>
                <a:cubicBezTo>
                  <a:pt x="2689116" y="1978128"/>
                  <a:pt x="2698804" y="2020112"/>
                  <a:pt x="2715839" y="2056612"/>
                </a:cubicBezTo>
                <a:cubicBezTo>
                  <a:pt x="2741176" y="2110899"/>
                  <a:pt x="2767467" y="2173838"/>
                  <a:pt x="2783397" y="2232242"/>
                </a:cubicBezTo>
                <a:cubicBezTo>
                  <a:pt x="2789440" y="2254395"/>
                  <a:pt x="2791927" y="2277376"/>
                  <a:pt x="2796909" y="2299792"/>
                </a:cubicBezTo>
                <a:cubicBezTo>
                  <a:pt x="2800938" y="2317918"/>
                  <a:pt x="2805917" y="2335819"/>
                  <a:pt x="2810421" y="2353832"/>
                </a:cubicBezTo>
                <a:cubicBezTo>
                  <a:pt x="2796909" y="2389858"/>
                  <a:pt x="2790545" y="2429451"/>
                  <a:pt x="2769886" y="2461911"/>
                </a:cubicBezTo>
                <a:cubicBezTo>
                  <a:pt x="2757795" y="2480908"/>
                  <a:pt x="2731763" y="2486519"/>
                  <a:pt x="2715839" y="2502441"/>
                </a:cubicBezTo>
                <a:cubicBezTo>
                  <a:pt x="2704357" y="2513922"/>
                  <a:pt x="2700298" y="2531490"/>
                  <a:pt x="2688816" y="2542971"/>
                </a:cubicBezTo>
                <a:cubicBezTo>
                  <a:pt x="2682699" y="2549088"/>
                  <a:pt x="2609576" y="2602851"/>
                  <a:pt x="2594235" y="2610521"/>
                </a:cubicBezTo>
                <a:cubicBezTo>
                  <a:pt x="2567447" y="2623914"/>
                  <a:pt x="2510368" y="2633137"/>
                  <a:pt x="2486141" y="2637541"/>
                </a:cubicBezTo>
                <a:cubicBezTo>
                  <a:pt x="2383702" y="2656164"/>
                  <a:pt x="2393871" y="2652171"/>
                  <a:pt x="2269955" y="2664561"/>
                </a:cubicBezTo>
                <a:cubicBezTo>
                  <a:pt x="2152854" y="2651051"/>
                  <a:pt x="2031369" y="2658532"/>
                  <a:pt x="1918653" y="2624031"/>
                </a:cubicBezTo>
                <a:cubicBezTo>
                  <a:pt x="1806932" y="2589835"/>
                  <a:pt x="1711754" y="2515412"/>
                  <a:pt x="1607885" y="2461911"/>
                </a:cubicBezTo>
                <a:cubicBezTo>
                  <a:pt x="1563121" y="2438854"/>
                  <a:pt x="1513053" y="2424572"/>
                  <a:pt x="1472769" y="2394362"/>
                </a:cubicBezTo>
                <a:cubicBezTo>
                  <a:pt x="1436738" y="2367342"/>
                  <a:pt x="1398571" y="2342957"/>
                  <a:pt x="1364676" y="2313302"/>
                </a:cubicBezTo>
                <a:cubicBezTo>
                  <a:pt x="1326328" y="2279752"/>
                  <a:pt x="1293834" y="2239986"/>
                  <a:pt x="1256583" y="2205222"/>
                </a:cubicBezTo>
                <a:cubicBezTo>
                  <a:pt x="1226227" y="2176893"/>
                  <a:pt x="1192611" y="2152217"/>
                  <a:pt x="1162001" y="2124162"/>
                </a:cubicBezTo>
                <a:cubicBezTo>
                  <a:pt x="1138525" y="2102645"/>
                  <a:pt x="1119091" y="2076776"/>
                  <a:pt x="1094443" y="2056612"/>
                </a:cubicBezTo>
                <a:cubicBezTo>
                  <a:pt x="1046425" y="2017330"/>
                  <a:pt x="1007539" y="2010618"/>
                  <a:pt x="972838" y="1962042"/>
                </a:cubicBezTo>
                <a:cubicBezTo>
                  <a:pt x="961131" y="1945654"/>
                  <a:pt x="954823" y="1926016"/>
                  <a:pt x="945815" y="1908003"/>
                </a:cubicBezTo>
                <a:cubicBezTo>
                  <a:pt x="941311" y="1849460"/>
                  <a:pt x="939587" y="1790636"/>
                  <a:pt x="932303" y="1732373"/>
                </a:cubicBezTo>
                <a:cubicBezTo>
                  <a:pt x="930536" y="1718242"/>
                  <a:pt x="924402" y="1704932"/>
                  <a:pt x="918792" y="1691843"/>
                </a:cubicBezTo>
                <a:cubicBezTo>
                  <a:pt x="898222" y="1643853"/>
                  <a:pt x="891882" y="1637973"/>
                  <a:pt x="864745" y="1597273"/>
                </a:cubicBezTo>
                <a:cubicBezTo>
                  <a:pt x="878257" y="1583763"/>
                  <a:pt x="889381" y="1567341"/>
                  <a:pt x="905280" y="1556743"/>
                </a:cubicBezTo>
                <a:cubicBezTo>
                  <a:pt x="964924" y="1516985"/>
                  <a:pt x="1042038" y="1497653"/>
                  <a:pt x="1107955" y="1475683"/>
                </a:cubicBezTo>
                <a:cubicBezTo>
                  <a:pt x="1139482" y="1448663"/>
                  <a:pt x="1167987" y="1417654"/>
                  <a:pt x="1202536" y="1394624"/>
                </a:cubicBezTo>
                <a:cubicBezTo>
                  <a:pt x="1222635" y="1381226"/>
                  <a:pt x="1374650" y="1308785"/>
                  <a:pt x="1405211" y="1300054"/>
                </a:cubicBezTo>
                <a:cubicBezTo>
                  <a:pt x="1435833" y="1291306"/>
                  <a:pt x="1468265" y="1291047"/>
                  <a:pt x="1499792" y="1286544"/>
                </a:cubicBezTo>
                <a:cubicBezTo>
                  <a:pt x="1612389" y="1291047"/>
                  <a:pt x="1725102" y="1293238"/>
                  <a:pt x="1837583" y="1300054"/>
                </a:cubicBezTo>
                <a:cubicBezTo>
                  <a:pt x="1873828" y="1302250"/>
                  <a:pt x="1909480" y="1310669"/>
                  <a:pt x="1945676" y="1313564"/>
                </a:cubicBezTo>
                <a:cubicBezTo>
                  <a:pt x="2022130" y="1319680"/>
                  <a:pt x="2098808" y="1322571"/>
                  <a:pt x="2175374" y="1327074"/>
                </a:cubicBezTo>
                <a:cubicBezTo>
                  <a:pt x="2211405" y="1336081"/>
                  <a:pt x="2246614" y="1349488"/>
                  <a:pt x="2283467" y="1354094"/>
                </a:cubicBezTo>
                <a:cubicBezTo>
                  <a:pt x="2355112" y="1363049"/>
                  <a:pt x="2428518" y="1355234"/>
                  <a:pt x="2499653" y="1367604"/>
                </a:cubicBezTo>
                <a:cubicBezTo>
                  <a:pt x="2545637" y="1375600"/>
                  <a:pt x="2651230" y="1440698"/>
                  <a:pt x="2688816" y="1462173"/>
                </a:cubicBezTo>
                <a:cubicBezTo>
                  <a:pt x="2711335" y="1493696"/>
                  <a:pt x="2731840" y="1526761"/>
                  <a:pt x="2756374" y="1556743"/>
                </a:cubicBezTo>
                <a:cubicBezTo>
                  <a:pt x="2772508" y="1576460"/>
                  <a:pt x="2796288" y="1589586"/>
                  <a:pt x="2810421" y="1610783"/>
                </a:cubicBezTo>
                <a:cubicBezTo>
                  <a:pt x="2823874" y="1630961"/>
                  <a:pt x="2826597" y="1656642"/>
                  <a:pt x="2837444" y="1678333"/>
                </a:cubicBezTo>
                <a:cubicBezTo>
                  <a:pt x="2844706" y="1692856"/>
                  <a:pt x="2875949" y="1707382"/>
                  <a:pt x="2864467" y="1718863"/>
                </a:cubicBezTo>
                <a:cubicBezTo>
                  <a:pt x="2851336" y="1731993"/>
                  <a:pt x="2828436" y="1709856"/>
                  <a:pt x="2810421" y="1705353"/>
                </a:cubicBezTo>
                <a:cubicBezTo>
                  <a:pt x="2738359" y="1574757"/>
                  <a:pt x="2659364" y="1447753"/>
                  <a:pt x="2594235" y="1313564"/>
                </a:cubicBezTo>
                <a:cubicBezTo>
                  <a:pt x="2510577" y="1141200"/>
                  <a:pt x="2433987" y="965238"/>
                  <a:pt x="2364537" y="786675"/>
                </a:cubicBezTo>
                <a:cubicBezTo>
                  <a:pt x="2301270" y="624008"/>
                  <a:pt x="2268828" y="511144"/>
                  <a:pt x="2175374" y="367866"/>
                </a:cubicBezTo>
                <a:cubicBezTo>
                  <a:pt x="2130877" y="299645"/>
                  <a:pt x="2068033" y="212814"/>
                  <a:pt x="1986211" y="178726"/>
                </a:cubicBezTo>
                <a:cubicBezTo>
                  <a:pt x="1960922" y="168190"/>
                  <a:pt x="1932164" y="169719"/>
                  <a:pt x="1905141" y="165216"/>
                </a:cubicBezTo>
                <a:cubicBezTo>
                  <a:pt x="1833079" y="183229"/>
                  <a:pt x="1758369" y="192816"/>
                  <a:pt x="1688955" y="219256"/>
                </a:cubicBezTo>
                <a:cubicBezTo>
                  <a:pt x="1661281" y="229797"/>
                  <a:pt x="1570284" y="322909"/>
                  <a:pt x="1553839" y="340846"/>
                </a:cubicBezTo>
                <a:cubicBezTo>
                  <a:pt x="1525780" y="371452"/>
                  <a:pt x="1502131" y="406058"/>
                  <a:pt x="1472769" y="435416"/>
                </a:cubicBezTo>
                <a:cubicBezTo>
                  <a:pt x="1447895" y="460287"/>
                  <a:pt x="1415559" y="477120"/>
                  <a:pt x="1391699" y="502965"/>
                </a:cubicBezTo>
                <a:cubicBezTo>
                  <a:pt x="1327366" y="572650"/>
                  <a:pt x="1277532" y="666199"/>
                  <a:pt x="1229559" y="746145"/>
                </a:cubicBezTo>
                <a:cubicBezTo>
                  <a:pt x="1220551" y="777668"/>
                  <a:pt x="1212316" y="809423"/>
                  <a:pt x="1202536" y="840715"/>
                </a:cubicBezTo>
                <a:cubicBezTo>
                  <a:pt x="1189791" y="881492"/>
                  <a:pt x="1165702" y="919742"/>
                  <a:pt x="1162001" y="962304"/>
                </a:cubicBezTo>
                <a:cubicBezTo>
                  <a:pt x="1156525" y="1025274"/>
                  <a:pt x="1158594" y="1090543"/>
                  <a:pt x="1175513" y="1151444"/>
                </a:cubicBezTo>
                <a:cubicBezTo>
                  <a:pt x="1182332" y="1175990"/>
                  <a:pt x="1208955" y="1190501"/>
                  <a:pt x="1229559" y="1205484"/>
                </a:cubicBezTo>
                <a:cubicBezTo>
                  <a:pt x="1258926" y="1226839"/>
                  <a:pt x="1293596" y="1239891"/>
                  <a:pt x="1324141" y="1259524"/>
                </a:cubicBezTo>
                <a:cubicBezTo>
                  <a:pt x="1356731" y="1280472"/>
                  <a:pt x="1383814" y="1310269"/>
                  <a:pt x="1418722" y="1327074"/>
                </a:cubicBezTo>
                <a:cubicBezTo>
                  <a:pt x="1697765" y="1461411"/>
                  <a:pt x="1609843" y="1411773"/>
                  <a:pt x="1824071" y="1462173"/>
                </a:cubicBezTo>
                <a:cubicBezTo>
                  <a:pt x="1855988" y="1469682"/>
                  <a:pt x="1886568" y="1482439"/>
                  <a:pt x="1918653" y="1489193"/>
                </a:cubicBezTo>
                <a:cubicBezTo>
                  <a:pt x="2059932" y="1518932"/>
                  <a:pt x="2099789" y="1517796"/>
                  <a:pt x="2242932" y="1529723"/>
                </a:cubicBezTo>
                <a:cubicBezTo>
                  <a:pt x="2265451" y="1538730"/>
                  <a:pt x="2287091" y="1550362"/>
                  <a:pt x="2310490" y="1556743"/>
                </a:cubicBezTo>
                <a:cubicBezTo>
                  <a:pt x="2440126" y="1592094"/>
                  <a:pt x="2650899" y="1560280"/>
                  <a:pt x="2742863" y="1556743"/>
                </a:cubicBezTo>
                <a:cubicBezTo>
                  <a:pt x="2783398" y="1507207"/>
                  <a:pt x="2831087" y="1462748"/>
                  <a:pt x="2864467" y="1408134"/>
                </a:cubicBezTo>
                <a:cubicBezTo>
                  <a:pt x="2881564" y="1380160"/>
                  <a:pt x="2881122" y="1344666"/>
                  <a:pt x="2891491" y="1313564"/>
                </a:cubicBezTo>
                <a:cubicBezTo>
                  <a:pt x="2942365" y="1160962"/>
                  <a:pt x="2899651" y="1321461"/>
                  <a:pt x="2932025" y="1191974"/>
                </a:cubicBezTo>
                <a:cubicBezTo>
                  <a:pt x="2927521" y="1178464"/>
                  <a:pt x="2932561" y="1153785"/>
                  <a:pt x="2918514" y="1151444"/>
                </a:cubicBezTo>
                <a:cubicBezTo>
                  <a:pt x="2820027" y="1135031"/>
                  <a:pt x="2776837" y="1149576"/>
                  <a:pt x="2715839" y="1205484"/>
                </a:cubicBezTo>
                <a:cubicBezTo>
                  <a:pt x="2678277" y="1239912"/>
                  <a:pt x="2607746" y="1313564"/>
                  <a:pt x="2607746" y="1313564"/>
                </a:cubicBezTo>
                <a:cubicBezTo>
                  <a:pt x="2598738" y="1340584"/>
                  <a:pt x="2588218" y="1367146"/>
                  <a:pt x="2580723" y="1394624"/>
                </a:cubicBezTo>
                <a:cubicBezTo>
                  <a:pt x="2542450" y="1534939"/>
                  <a:pt x="2566458" y="1719220"/>
                  <a:pt x="2580723" y="1840453"/>
                </a:cubicBezTo>
                <a:cubicBezTo>
                  <a:pt x="2584253" y="1870456"/>
                  <a:pt x="2608756" y="1894011"/>
                  <a:pt x="2621258" y="1921513"/>
                </a:cubicBezTo>
                <a:cubicBezTo>
                  <a:pt x="2631294" y="1943590"/>
                  <a:pt x="2635427" y="1968498"/>
                  <a:pt x="2648281" y="1989062"/>
                </a:cubicBezTo>
                <a:cubicBezTo>
                  <a:pt x="2668475" y="2021369"/>
                  <a:pt x="2725911" y="2056584"/>
                  <a:pt x="2756374" y="2070122"/>
                </a:cubicBezTo>
                <a:cubicBezTo>
                  <a:pt x="2773344" y="2077663"/>
                  <a:pt x="2792405" y="2079129"/>
                  <a:pt x="2810421" y="2083632"/>
                </a:cubicBezTo>
                <a:cubicBezTo>
                  <a:pt x="2850956" y="2074625"/>
                  <a:pt x="2916213" y="2095007"/>
                  <a:pt x="2932025" y="2056612"/>
                </a:cubicBezTo>
                <a:cubicBezTo>
                  <a:pt x="2986351" y="1924694"/>
                  <a:pt x="2872279" y="1798934"/>
                  <a:pt x="2796909" y="1718863"/>
                </a:cubicBezTo>
                <a:cubicBezTo>
                  <a:pt x="2705829" y="1622102"/>
                  <a:pt x="2666505" y="1605861"/>
                  <a:pt x="2540188" y="1556743"/>
                </a:cubicBezTo>
                <a:cubicBezTo>
                  <a:pt x="2509629" y="1544860"/>
                  <a:pt x="2477949" y="1535113"/>
                  <a:pt x="2445607" y="1529723"/>
                </a:cubicBezTo>
                <a:cubicBezTo>
                  <a:pt x="2396537" y="1521546"/>
                  <a:pt x="2346522" y="1520716"/>
                  <a:pt x="2296979" y="1516213"/>
                </a:cubicBezTo>
                <a:cubicBezTo>
                  <a:pt x="2220413" y="1547736"/>
                  <a:pt x="2137499" y="1566902"/>
                  <a:pt x="2067281" y="1610783"/>
                </a:cubicBezTo>
                <a:cubicBezTo>
                  <a:pt x="2026683" y="1636154"/>
                  <a:pt x="1999735" y="1679354"/>
                  <a:pt x="1972699" y="1718863"/>
                </a:cubicBezTo>
                <a:cubicBezTo>
                  <a:pt x="1940832" y="1765432"/>
                  <a:pt x="1916867" y="1817003"/>
                  <a:pt x="1891629" y="1867473"/>
                </a:cubicBezTo>
                <a:cubicBezTo>
                  <a:pt x="1888240" y="1874249"/>
                  <a:pt x="1820972" y="2022777"/>
                  <a:pt x="1810560" y="2056612"/>
                </a:cubicBezTo>
                <a:cubicBezTo>
                  <a:pt x="1799638" y="2092105"/>
                  <a:pt x="1792544" y="2128665"/>
                  <a:pt x="1783536" y="2164692"/>
                </a:cubicBezTo>
                <a:cubicBezTo>
                  <a:pt x="1788040" y="2245752"/>
                  <a:pt x="1760737" y="2335260"/>
                  <a:pt x="1797048" y="2407872"/>
                </a:cubicBezTo>
                <a:cubicBezTo>
                  <a:pt x="1811713" y="2437198"/>
                  <a:pt x="1888008" y="2413440"/>
                  <a:pt x="1891629" y="2380852"/>
                </a:cubicBezTo>
                <a:cubicBezTo>
                  <a:pt x="1897500" y="2328021"/>
                  <a:pt x="1728508" y="2232565"/>
                  <a:pt x="1702467" y="2218732"/>
                </a:cubicBezTo>
                <a:cubicBezTo>
                  <a:pt x="1356440" y="2034928"/>
                  <a:pt x="1482318" y="2072630"/>
                  <a:pt x="1202536" y="2029592"/>
                </a:cubicBezTo>
                <a:cubicBezTo>
                  <a:pt x="1134978" y="2047605"/>
                  <a:pt x="1060983" y="2049680"/>
                  <a:pt x="999861" y="2083632"/>
                </a:cubicBezTo>
                <a:cubicBezTo>
                  <a:pt x="971743" y="2099251"/>
                  <a:pt x="938239" y="2238487"/>
                  <a:pt x="932303" y="2259262"/>
                </a:cubicBezTo>
                <a:cubicBezTo>
                  <a:pt x="950319" y="2349328"/>
                  <a:pt x="946500" y="2446706"/>
                  <a:pt x="986350" y="2529461"/>
                </a:cubicBezTo>
                <a:cubicBezTo>
                  <a:pt x="1010571" y="2579760"/>
                  <a:pt x="1106459" y="2623283"/>
                  <a:pt x="1162001" y="2651051"/>
                </a:cubicBezTo>
                <a:cubicBezTo>
                  <a:pt x="1198032" y="2646548"/>
                  <a:pt x="1238216" y="2654927"/>
                  <a:pt x="1270094" y="2637541"/>
                </a:cubicBezTo>
                <a:cubicBezTo>
                  <a:pt x="1293148" y="2624968"/>
                  <a:pt x="1303414" y="2595240"/>
                  <a:pt x="1310629" y="2569991"/>
                </a:cubicBezTo>
                <a:cubicBezTo>
                  <a:pt x="1313478" y="2560019"/>
                  <a:pt x="1337464" y="2315182"/>
                  <a:pt x="1337652" y="2313302"/>
                </a:cubicBezTo>
                <a:cubicBezTo>
                  <a:pt x="1324140" y="2214229"/>
                  <a:pt x="1335073" y="2108588"/>
                  <a:pt x="1297117" y="2016082"/>
                </a:cubicBezTo>
                <a:cubicBezTo>
                  <a:pt x="1268485" y="1946300"/>
                  <a:pt x="1147498" y="1791923"/>
                  <a:pt x="1053908" y="1732373"/>
                </a:cubicBezTo>
                <a:cubicBezTo>
                  <a:pt x="1028418" y="1716154"/>
                  <a:pt x="1001232" y="1702167"/>
                  <a:pt x="972838" y="1691843"/>
                </a:cubicBezTo>
                <a:cubicBezTo>
                  <a:pt x="951255" y="1683996"/>
                  <a:pt x="927799" y="1682836"/>
                  <a:pt x="905280" y="1678333"/>
                </a:cubicBezTo>
                <a:cubicBezTo>
                  <a:pt x="873753" y="1687340"/>
                  <a:pt x="833885" y="1682170"/>
                  <a:pt x="810699" y="1705353"/>
                </a:cubicBezTo>
                <a:cubicBezTo>
                  <a:pt x="791328" y="1724721"/>
                  <a:pt x="794461" y="1759156"/>
                  <a:pt x="797187" y="1786413"/>
                </a:cubicBezTo>
                <a:cubicBezTo>
                  <a:pt x="803604" y="1850571"/>
                  <a:pt x="801953" y="1921905"/>
                  <a:pt x="837722" y="1975552"/>
                </a:cubicBezTo>
                <a:cubicBezTo>
                  <a:pt x="878699" y="2037010"/>
                  <a:pt x="952289" y="2069120"/>
                  <a:pt x="1013373" y="2110652"/>
                </a:cubicBezTo>
                <a:cubicBezTo>
                  <a:pt x="1065114" y="2145832"/>
                  <a:pt x="1118455" y="2179549"/>
                  <a:pt x="1175513" y="2205222"/>
                </a:cubicBezTo>
                <a:cubicBezTo>
                  <a:pt x="1209382" y="2220461"/>
                  <a:pt x="1248108" y="2221321"/>
                  <a:pt x="1283606" y="2232242"/>
                </a:cubicBezTo>
                <a:cubicBezTo>
                  <a:pt x="1306787" y="2239374"/>
                  <a:pt x="1328645" y="2250255"/>
                  <a:pt x="1351164" y="2259262"/>
                </a:cubicBezTo>
                <a:cubicBezTo>
                  <a:pt x="1373683" y="2236745"/>
                  <a:pt x="1413187" y="2223073"/>
                  <a:pt x="1418722" y="2191712"/>
                </a:cubicBezTo>
                <a:cubicBezTo>
                  <a:pt x="1437893" y="2083090"/>
                  <a:pt x="1354807" y="1945345"/>
                  <a:pt x="1297117" y="1867473"/>
                </a:cubicBezTo>
                <a:cubicBezTo>
                  <a:pt x="1243903" y="1795644"/>
                  <a:pt x="1176699" y="1735111"/>
                  <a:pt x="1121466" y="1664823"/>
                </a:cubicBezTo>
                <a:cubicBezTo>
                  <a:pt x="1077470" y="1608834"/>
                  <a:pt x="1044668" y="1544535"/>
                  <a:pt x="999861" y="1489193"/>
                </a:cubicBezTo>
                <a:cubicBezTo>
                  <a:pt x="967800" y="1449593"/>
                  <a:pt x="922721" y="1421586"/>
                  <a:pt x="891768" y="1381114"/>
                </a:cubicBezTo>
                <a:cubicBezTo>
                  <a:pt x="691986" y="1119893"/>
                  <a:pt x="907662" y="1342966"/>
                  <a:pt x="783675" y="1218994"/>
                </a:cubicBezTo>
                <a:cubicBezTo>
                  <a:pt x="760875" y="1150600"/>
                  <a:pt x="754315" y="1175225"/>
                  <a:pt x="864745" y="1164954"/>
                </a:cubicBezTo>
                <a:lnTo>
                  <a:pt x="1351164" y="1124424"/>
                </a:lnTo>
                <a:cubicBezTo>
                  <a:pt x="1364676" y="1101907"/>
                  <a:pt x="1384484" y="1082123"/>
                  <a:pt x="1391699" y="1056874"/>
                </a:cubicBezTo>
                <a:cubicBezTo>
                  <a:pt x="1427808" y="930510"/>
                  <a:pt x="1381350" y="601278"/>
                  <a:pt x="1378187" y="557005"/>
                </a:cubicBezTo>
                <a:cubicBezTo>
                  <a:pt x="1405420" y="516161"/>
                  <a:pt x="1415574" y="495193"/>
                  <a:pt x="1459257" y="462435"/>
                </a:cubicBezTo>
                <a:cubicBezTo>
                  <a:pt x="1491063" y="438584"/>
                  <a:pt x="1561681" y="419292"/>
                  <a:pt x="1594373" y="408396"/>
                </a:cubicBezTo>
                <a:cubicBezTo>
                  <a:pt x="1702466" y="412899"/>
                  <a:pt x="1813874" y="394966"/>
                  <a:pt x="1918653" y="421906"/>
                </a:cubicBezTo>
                <a:cubicBezTo>
                  <a:pt x="1977980" y="437160"/>
                  <a:pt x="2019308" y="491893"/>
                  <a:pt x="2067281" y="529985"/>
                </a:cubicBezTo>
                <a:cubicBezTo>
                  <a:pt x="2172502" y="613533"/>
                  <a:pt x="2274535" y="701020"/>
                  <a:pt x="2378048" y="786675"/>
                </a:cubicBezTo>
                <a:lnTo>
                  <a:pt x="2459118" y="854225"/>
                </a:lnTo>
                <a:cubicBezTo>
                  <a:pt x="2481438" y="872485"/>
                  <a:pt x="2500882" y="895370"/>
                  <a:pt x="2526676" y="908265"/>
                </a:cubicBezTo>
                <a:cubicBezTo>
                  <a:pt x="2593462" y="941654"/>
                  <a:pt x="2561615" y="928917"/>
                  <a:pt x="2621258" y="948794"/>
                </a:cubicBezTo>
                <a:cubicBezTo>
                  <a:pt x="2630266" y="980317"/>
                  <a:pt x="2635557" y="1013149"/>
                  <a:pt x="2648281" y="1043364"/>
                </a:cubicBezTo>
                <a:cubicBezTo>
                  <a:pt x="2705411" y="1179031"/>
                  <a:pt x="2732117" y="1219305"/>
                  <a:pt x="2823932" y="1327074"/>
                </a:cubicBezTo>
                <a:cubicBezTo>
                  <a:pt x="3030060" y="1569021"/>
                  <a:pt x="2972178" y="1512024"/>
                  <a:pt x="3134700" y="1651313"/>
                </a:cubicBezTo>
                <a:cubicBezTo>
                  <a:pt x="3130196" y="1696346"/>
                  <a:pt x="3136836" y="1743946"/>
                  <a:pt x="3121188" y="1786413"/>
                </a:cubicBezTo>
                <a:cubicBezTo>
                  <a:pt x="3104346" y="1832122"/>
                  <a:pt x="3068435" y="1868366"/>
                  <a:pt x="3040119" y="1908003"/>
                </a:cubicBezTo>
                <a:cubicBezTo>
                  <a:pt x="3023357" y="1931467"/>
                  <a:pt x="3006464" y="1955163"/>
                  <a:pt x="2986072" y="1975552"/>
                </a:cubicBezTo>
                <a:cubicBezTo>
                  <a:pt x="2974589" y="1987033"/>
                  <a:pt x="2958670" y="1993022"/>
                  <a:pt x="2945537" y="2002572"/>
                </a:cubicBezTo>
                <a:cubicBezTo>
                  <a:pt x="2909113" y="2029059"/>
                  <a:pt x="2873475" y="2056612"/>
                  <a:pt x="2837444" y="2083632"/>
                </a:cubicBezTo>
                <a:cubicBezTo>
                  <a:pt x="2629301" y="2239720"/>
                  <a:pt x="2493010" y="2333454"/>
                  <a:pt x="2296979" y="2529461"/>
                </a:cubicBezTo>
                <a:cubicBezTo>
                  <a:pt x="2136868" y="2689552"/>
                  <a:pt x="2187217" y="2619780"/>
                  <a:pt x="2121327" y="2718601"/>
                </a:cubicBezTo>
                <a:cubicBezTo>
                  <a:pt x="2134839" y="2736614"/>
                  <a:pt x="2140955" y="2764279"/>
                  <a:pt x="2161862" y="2772641"/>
                </a:cubicBezTo>
                <a:cubicBezTo>
                  <a:pt x="2320305" y="2836010"/>
                  <a:pt x="2368119" y="2784957"/>
                  <a:pt x="2526676" y="2732111"/>
                </a:cubicBezTo>
                <a:cubicBezTo>
                  <a:pt x="2598738" y="2633038"/>
                  <a:pt x="2805900" y="2539938"/>
                  <a:pt x="2742863" y="2434891"/>
                </a:cubicBezTo>
                <a:cubicBezTo>
                  <a:pt x="2729351" y="2412375"/>
                  <a:pt x="2724846" y="2380851"/>
                  <a:pt x="2702328" y="2367342"/>
                </a:cubicBezTo>
                <a:cubicBezTo>
                  <a:pt x="2675018" y="2350958"/>
                  <a:pt x="2639098" y="2359430"/>
                  <a:pt x="2607746" y="2353832"/>
                </a:cubicBezTo>
                <a:cubicBezTo>
                  <a:pt x="2512964" y="2336909"/>
                  <a:pt x="2418583" y="2317805"/>
                  <a:pt x="2324002" y="2299792"/>
                </a:cubicBezTo>
                <a:cubicBezTo>
                  <a:pt x="2130335" y="2304295"/>
                  <a:pt x="1936443" y="2302940"/>
                  <a:pt x="1743001" y="2313302"/>
                </a:cubicBezTo>
                <a:cubicBezTo>
                  <a:pt x="1683847" y="2316471"/>
                  <a:pt x="1626384" y="2335403"/>
                  <a:pt x="1567350" y="2340322"/>
                </a:cubicBezTo>
                <a:cubicBezTo>
                  <a:pt x="1464021" y="2348932"/>
                  <a:pt x="1360172" y="2349329"/>
                  <a:pt x="1256583" y="2353832"/>
                </a:cubicBezTo>
                <a:cubicBezTo>
                  <a:pt x="881820" y="2166474"/>
                  <a:pt x="1138557" y="2311484"/>
                  <a:pt x="864745" y="2124162"/>
                </a:cubicBezTo>
                <a:cubicBezTo>
                  <a:pt x="745224" y="2042394"/>
                  <a:pt x="732597" y="2055295"/>
                  <a:pt x="608024" y="1948532"/>
                </a:cubicBezTo>
                <a:cubicBezTo>
                  <a:pt x="590927" y="1933879"/>
                  <a:pt x="579981" y="1913228"/>
                  <a:pt x="567489" y="1894493"/>
                </a:cubicBezTo>
                <a:cubicBezTo>
                  <a:pt x="533639" y="1843725"/>
                  <a:pt x="519009" y="1816621"/>
                  <a:pt x="499931" y="1759393"/>
                </a:cubicBezTo>
                <a:cubicBezTo>
                  <a:pt x="494059" y="1741778"/>
                  <a:pt x="490923" y="1723366"/>
                  <a:pt x="486419" y="1705353"/>
                </a:cubicBezTo>
                <a:cubicBezTo>
                  <a:pt x="531458" y="1633300"/>
                  <a:pt x="549748" y="1534653"/>
                  <a:pt x="621536" y="1489193"/>
                </a:cubicBezTo>
                <a:cubicBezTo>
                  <a:pt x="698489" y="1440462"/>
                  <a:pt x="800687" y="1447787"/>
                  <a:pt x="891768" y="1448663"/>
                </a:cubicBezTo>
                <a:cubicBezTo>
                  <a:pt x="1270505" y="1452304"/>
                  <a:pt x="1648420" y="1484690"/>
                  <a:pt x="2026746" y="1502703"/>
                </a:cubicBezTo>
                <a:cubicBezTo>
                  <a:pt x="2095567" y="1548578"/>
                  <a:pt x="2086812" y="1556245"/>
                  <a:pt x="2040257" y="1408134"/>
                </a:cubicBezTo>
                <a:cubicBezTo>
                  <a:pt x="2003103" y="1289931"/>
                  <a:pt x="1981091" y="1163897"/>
                  <a:pt x="1918653" y="1056874"/>
                </a:cubicBezTo>
                <a:cubicBezTo>
                  <a:pt x="1887126" y="1002834"/>
                  <a:pt x="1861612" y="944804"/>
                  <a:pt x="1824071" y="894755"/>
                </a:cubicBezTo>
                <a:cubicBezTo>
                  <a:pt x="1793497" y="853995"/>
                  <a:pt x="1753084" y="821594"/>
                  <a:pt x="1715978" y="786675"/>
                </a:cubicBezTo>
                <a:cubicBezTo>
                  <a:pt x="1676485" y="749509"/>
                  <a:pt x="1638803" y="709692"/>
                  <a:pt x="1594373" y="678595"/>
                </a:cubicBezTo>
                <a:cubicBezTo>
                  <a:pt x="1569050" y="660871"/>
                  <a:pt x="1435995" y="586279"/>
                  <a:pt x="1378187" y="570515"/>
                </a:cubicBezTo>
                <a:cubicBezTo>
                  <a:pt x="1351756" y="563307"/>
                  <a:pt x="1324140" y="561508"/>
                  <a:pt x="1297117" y="557005"/>
                </a:cubicBezTo>
                <a:cubicBezTo>
                  <a:pt x="1256582" y="579522"/>
                  <a:pt x="1191361" y="580979"/>
                  <a:pt x="1175513" y="624555"/>
                </a:cubicBezTo>
                <a:cubicBezTo>
                  <a:pt x="1104646" y="819415"/>
                  <a:pt x="1214020" y="877258"/>
                  <a:pt x="1310629" y="1002834"/>
                </a:cubicBezTo>
                <a:cubicBezTo>
                  <a:pt x="1361709" y="1069229"/>
                  <a:pt x="1407498" y="1139617"/>
                  <a:pt x="1459257" y="1205484"/>
                </a:cubicBezTo>
                <a:cubicBezTo>
                  <a:pt x="1652679" y="1451628"/>
                  <a:pt x="1563784" y="1323508"/>
                  <a:pt x="1797048" y="1556743"/>
                </a:cubicBezTo>
                <a:cubicBezTo>
                  <a:pt x="1848891" y="1608580"/>
                  <a:pt x="1891720" y="1669229"/>
                  <a:pt x="1945676" y="1718863"/>
                </a:cubicBezTo>
                <a:cubicBezTo>
                  <a:pt x="2027556" y="1794183"/>
                  <a:pt x="2324522" y="2010886"/>
                  <a:pt x="2405072" y="2043102"/>
                </a:cubicBezTo>
                <a:cubicBezTo>
                  <a:pt x="2450111" y="2061115"/>
                  <a:pt x="2496297" y="2076490"/>
                  <a:pt x="2540188" y="2097142"/>
                </a:cubicBezTo>
                <a:cubicBezTo>
                  <a:pt x="2763890" y="2202401"/>
                  <a:pt x="2474727" y="2099595"/>
                  <a:pt x="2796909" y="2232242"/>
                </a:cubicBezTo>
                <a:cubicBezTo>
                  <a:pt x="2818145" y="2240985"/>
                  <a:pt x="2841948" y="2241249"/>
                  <a:pt x="2864467" y="2245752"/>
                </a:cubicBezTo>
                <a:cubicBezTo>
                  <a:pt x="2882483" y="2236745"/>
                  <a:pt x="2916289" y="2238750"/>
                  <a:pt x="2918514" y="2218732"/>
                </a:cubicBezTo>
                <a:cubicBezTo>
                  <a:pt x="2931615" y="2100838"/>
                  <a:pt x="2933621" y="1925103"/>
                  <a:pt x="2877979" y="1799923"/>
                </a:cubicBezTo>
                <a:cubicBezTo>
                  <a:pt x="2871384" y="1785085"/>
                  <a:pt x="2859964" y="1772903"/>
                  <a:pt x="2850956" y="1759393"/>
                </a:cubicBezTo>
                <a:cubicBezTo>
                  <a:pt x="2846452" y="1741380"/>
                  <a:pt x="2842330" y="1723266"/>
                  <a:pt x="2837444" y="1705353"/>
                </a:cubicBezTo>
                <a:cubicBezTo>
                  <a:pt x="2828817" y="1673723"/>
                  <a:pt x="2816464" y="1643006"/>
                  <a:pt x="2810421" y="1610783"/>
                </a:cubicBezTo>
                <a:cubicBezTo>
                  <a:pt x="2773597" y="1414415"/>
                  <a:pt x="2831777" y="1532721"/>
                  <a:pt x="2756374" y="1273034"/>
                </a:cubicBezTo>
                <a:cubicBezTo>
                  <a:pt x="2720551" y="1149660"/>
                  <a:pt x="2673255" y="1047557"/>
                  <a:pt x="2594235" y="948794"/>
                </a:cubicBezTo>
                <a:cubicBezTo>
                  <a:pt x="2564242" y="911307"/>
                  <a:pt x="2498072" y="844691"/>
                  <a:pt x="2445607" y="827205"/>
                </a:cubicBezTo>
                <a:cubicBezTo>
                  <a:pt x="2415394" y="817135"/>
                  <a:pt x="2382552" y="818198"/>
                  <a:pt x="2351025" y="813695"/>
                </a:cubicBezTo>
                <a:cubicBezTo>
                  <a:pt x="2333010" y="836212"/>
                  <a:pt x="2310652" y="855856"/>
                  <a:pt x="2296979" y="881245"/>
                </a:cubicBezTo>
                <a:cubicBezTo>
                  <a:pt x="2278735" y="915122"/>
                  <a:pt x="2272717" y="954458"/>
                  <a:pt x="2256444" y="989324"/>
                </a:cubicBezTo>
                <a:cubicBezTo>
                  <a:pt x="2241088" y="1022225"/>
                  <a:pt x="2219485" y="1051858"/>
                  <a:pt x="2202397" y="1083894"/>
                </a:cubicBezTo>
                <a:cubicBezTo>
                  <a:pt x="2183440" y="1119434"/>
                  <a:pt x="2172521" y="1159751"/>
                  <a:pt x="2148351" y="1191974"/>
                </a:cubicBezTo>
                <a:cubicBezTo>
                  <a:pt x="2077418" y="1286540"/>
                  <a:pt x="1995017" y="1371936"/>
                  <a:pt x="1918653" y="1462173"/>
                </a:cubicBezTo>
                <a:cubicBezTo>
                  <a:pt x="1895931" y="1489023"/>
                  <a:pt x="1869739" y="1513407"/>
                  <a:pt x="1851095" y="1543233"/>
                </a:cubicBezTo>
                <a:cubicBezTo>
                  <a:pt x="1828575" y="1579260"/>
                  <a:pt x="1804171" y="1614175"/>
                  <a:pt x="1783536" y="1651313"/>
                </a:cubicBezTo>
                <a:cubicBezTo>
                  <a:pt x="1709854" y="1783925"/>
                  <a:pt x="1662889" y="1911619"/>
                  <a:pt x="1607885" y="2056612"/>
                </a:cubicBezTo>
                <a:cubicBezTo>
                  <a:pt x="1592732" y="2096557"/>
                  <a:pt x="1577713" y="2136755"/>
                  <a:pt x="1567350" y="2178202"/>
                </a:cubicBezTo>
                <a:cubicBezTo>
                  <a:pt x="1532645" y="2317006"/>
                  <a:pt x="1555343" y="2305790"/>
                  <a:pt x="1513304" y="2421382"/>
                </a:cubicBezTo>
                <a:cubicBezTo>
                  <a:pt x="1506421" y="2440309"/>
                  <a:pt x="1494214" y="2456910"/>
                  <a:pt x="1486280" y="2475421"/>
                </a:cubicBezTo>
                <a:cubicBezTo>
                  <a:pt x="1480670" y="2488510"/>
                  <a:pt x="1477273" y="2502441"/>
                  <a:pt x="1472769" y="2515951"/>
                </a:cubicBezTo>
                <a:cubicBezTo>
                  <a:pt x="1563930" y="2576717"/>
                  <a:pt x="1509464" y="2554397"/>
                  <a:pt x="1702467" y="2502441"/>
                </a:cubicBezTo>
                <a:cubicBezTo>
                  <a:pt x="1816153" y="2471837"/>
                  <a:pt x="1925842" y="2428754"/>
                  <a:pt x="2026746" y="2367342"/>
                </a:cubicBezTo>
                <a:cubicBezTo>
                  <a:pt x="2079073" y="2335495"/>
                  <a:pt x="2128516" y="2298717"/>
                  <a:pt x="2175374" y="2259262"/>
                </a:cubicBezTo>
                <a:cubicBezTo>
                  <a:pt x="2226213" y="2216455"/>
                  <a:pt x="2307540" y="2128094"/>
                  <a:pt x="2351025" y="2070122"/>
                </a:cubicBezTo>
                <a:cubicBezTo>
                  <a:pt x="2370512" y="2044143"/>
                  <a:pt x="2387056" y="2016082"/>
                  <a:pt x="2405072" y="1989062"/>
                </a:cubicBezTo>
                <a:cubicBezTo>
                  <a:pt x="2409576" y="1962042"/>
                  <a:pt x="2423087" y="1935023"/>
                  <a:pt x="2418583" y="1908003"/>
                </a:cubicBezTo>
                <a:cubicBezTo>
                  <a:pt x="2413616" y="1878204"/>
                  <a:pt x="2397943" y="1849677"/>
                  <a:pt x="2378048" y="1826943"/>
                </a:cubicBezTo>
                <a:cubicBezTo>
                  <a:pt x="2345082" y="1789272"/>
                  <a:pt x="2227467" y="1786784"/>
                  <a:pt x="2202397" y="1786413"/>
                </a:cubicBezTo>
                <a:lnTo>
                  <a:pt x="499931" y="1772903"/>
                </a:lnTo>
                <a:cubicBezTo>
                  <a:pt x="508939" y="1745883"/>
                  <a:pt x="520045" y="1719474"/>
                  <a:pt x="526954" y="1691843"/>
                </a:cubicBezTo>
                <a:cubicBezTo>
                  <a:pt x="533599" y="1665268"/>
                  <a:pt x="535565" y="1637734"/>
                  <a:pt x="540466" y="1610783"/>
                </a:cubicBezTo>
                <a:cubicBezTo>
                  <a:pt x="578235" y="1403079"/>
                  <a:pt x="527673" y="1701034"/>
                  <a:pt x="567489" y="1462173"/>
                </a:cubicBezTo>
                <a:cubicBezTo>
                  <a:pt x="571993" y="1394623"/>
                  <a:pt x="570441" y="1326395"/>
                  <a:pt x="581001" y="1259524"/>
                </a:cubicBezTo>
                <a:cubicBezTo>
                  <a:pt x="584142" y="1239631"/>
                  <a:pt x="596559" y="1222042"/>
                  <a:pt x="608024" y="1205484"/>
                </a:cubicBezTo>
                <a:cubicBezTo>
                  <a:pt x="637254" y="1163268"/>
                  <a:pt x="663405" y="1117060"/>
                  <a:pt x="702605" y="1083894"/>
                </a:cubicBezTo>
                <a:cubicBezTo>
                  <a:pt x="724351" y="1065496"/>
                  <a:pt x="757088" y="1067098"/>
                  <a:pt x="783675" y="1056874"/>
                </a:cubicBezTo>
                <a:cubicBezTo>
                  <a:pt x="953046" y="991740"/>
                  <a:pt x="801008" y="1031792"/>
                  <a:pt x="1013373" y="989324"/>
                </a:cubicBezTo>
                <a:cubicBezTo>
                  <a:pt x="1189024" y="1065881"/>
                  <a:pt x="1372657" y="1126252"/>
                  <a:pt x="1540327" y="1218994"/>
                </a:cubicBezTo>
                <a:cubicBezTo>
                  <a:pt x="1587782" y="1245242"/>
                  <a:pt x="1611182" y="1301160"/>
                  <a:pt x="1648420" y="1340584"/>
                </a:cubicBezTo>
                <a:cubicBezTo>
                  <a:pt x="1768057" y="1467242"/>
                  <a:pt x="1770083" y="1450813"/>
                  <a:pt x="1878118" y="1583763"/>
                </a:cubicBezTo>
                <a:cubicBezTo>
                  <a:pt x="1902549" y="1613829"/>
                  <a:pt x="1921046" y="1648429"/>
                  <a:pt x="1945676" y="1678333"/>
                </a:cubicBezTo>
                <a:cubicBezTo>
                  <a:pt x="1984196" y="1725102"/>
                  <a:pt x="2031804" y="1764316"/>
                  <a:pt x="2067281" y="1813433"/>
                </a:cubicBezTo>
                <a:cubicBezTo>
                  <a:pt x="2104678" y="1865207"/>
                  <a:pt x="2116725" y="1907710"/>
                  <a:pt x="2134839" y="1962042"/>
                </a:cubicBezTo>
                <a:cubicBezTo>
                  <a:pt x="2125831" y="1980055"/>
                  <a:pt x="2119901" y="1999971"/>
                  <a:pt x="2107816" y="2016082"/>
                </a:cubicBezTo>
                <a:cubicBezTo>
                  <a:pt x="2041889" y="2103974"/>
                  <a:pt x="1899964" y="2160324"/>
                  <a:pt x="1810560" y="2178202"/>
                </a:cubicBezTo>
                <a:cubicBezTo>
                  <a:pt x="1765521" y="2187209"/>
                  <a:pt x="1721238" y="2201700"/>
                  <a:pt x="1675443" y="2205222"/>
                </a:cubicBezTo>
                <a:cubicBezTo>
                  <a:pt x="1545138" y="2215244"/>
                  <a:pt x="1414218" y="2214229"/>
                  <a:pt x="1283606" y="2218732"/>
                </a:cubicBezTo>
                <a:cubicBezTo>
                  <a:pt x="1307661" y="2363052"/>
                  <a:pt x="1277767" y="2264988"/>
                  <a:pt x="1405211" y="2434891"/>
                </a:cubicBezTo>
                <a:cubicBezTo>
                  <a:pt x="1665656" y="2782107"/>
                  <a:pt x="1417467" y="2486807"/>
                  <a:pt x="1661932" y="2745621"/>
                </a:cubicBezTo>
                <a:cubicBezTo>
                  <a:pt x="1699170" y="2785045"/>
                  <a:pt x="1727459" y="2833610"/>
                  <a:pt x="1770025" y="2867211"/>
                </a:cubicBezTo>
                <a:cubicBezTo>
                  <a:pt x="1814319" y="2902176"/>
                  <a:pt x="1869110" y="2921250"/>
                  <a:pt x="1918653" y="2948270"/>
                </a:cubicBezTo>
                <a:cubicBezTo>
                  <a:pt x="1945676" y="2934760"/>
                  <a:pt x="1981952" y="2932174"/>
                  <a:pt x="1999723" y="2907741"/>
                </a:cubicBezTo>
                <a:cubicBezTo>
                  <a:pt x="2021567" y="2877709"/>
                  <a:pt x="2015001" y="2834891"/>
                  <a:pt x="2026746" y="2799661"/>
                </a:cubicBezTo>
                <a:cubicBezTo>
                  <a:pt x="2037593" y="2767124"/>
                  <a:pt x="2047959" y="2733427"/>
                  <a:pt x="2067281" y="2705091"/>
                </a:cubicBezTo>
                <a:cubicBezTo>
                  <a:pt x="2116019" y="2633617"/>
                  <a:pt x="2179132" y="2572834"/>
                  <a:pt x="2229420" y="2502441"/>
                </a:cubicBezTo>
                <a:cubicBezTo>
                  <a:pt x="2251940" y="2470918"/>
                  <a:pt x="2272445" y="2437854"/>
                  <a:pt x="2296979" y="2407872"/>
                </a:cubicBezTo>
                <a:cubicBezTo>
                  <a:pt x="2313113" y="2388156"/>
                  <a:pt x="2334168" y="2372934"/>
                  <a:pt x="2351025" y="2353832"/>
                </a:cubicBezTo>
                <a:cubicBezTo>
                  <a:pt x="2401770" y="2296328"/>
                  <a:pt x="2499653" y="2178202"/>
                  <a:pt x="2499653" y="2178202"/>
                </a:cubicBezTo>
                <a:cubicBezTo>
                  <a:pt x="2508661" y="2155685"/>
                  <a:pt x="2515829" y="2132343"/>
                  <a:pt x="2526676" y="2110652"/>
                </a:cubicBezTo>
                <a:cubicBezTo>
                  <a:pt x="2542915" y="2078178"/>
                  <a:pt x="2568510" y="2050274"/>
                  <a:pt x="2580723" y="2016082"/>
                </a:cubicBezTo>
                <a:cubicBezTo>
                  <a:pt x="2591434" y="1986094"/>
                  <a:pt x="2586511" y="1952405"/>
                  <a:pt x="2594235" y="1921513"/>
                </a:cubicBezTo>
                <a:cubicBezTo>
                  <a:pt x="2600118" y="1897986"/>
                  <a:pt x="2612250" y="1876480"/>
                  <a:pt x="2621258" y="1853963"/>
                </a:cubicBezTo>
                <a:cubicBezTo>
                  <a:pt x="2664283" y="1624523"/>
                  <a:pt x="2588484" y="1637803"/>
                  <a:pt x="2702328" y="1637803"/>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5" name="Straight Connector 44"/>
          <p:cNvCxnSpPr/>
          <p:nvPr/>
        </p:nvCxnSpPr>
        <p:spPr>
          <a:xfrm>
            <a:off x="4105339" y="2441302"/>
            <a:ext cx="12829" cy="386113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836586" y="1941589"/>
            <a:ext cx="2565125" cy="738664"/>
          </a:xfrm>
          <a:prstGeom prst="rect">
            <a:avLst/>
          </a:prstGeom>
          <a:noFill/>
        </p:spPr>
        <p:txBody>
          <a:bodyPr wrap="none" rtlCol="0">
            <a:spAutoFit/>
          </a:bodyPr>
          <a:lstStyle/>
          <a:p>
            <a:pPr algn="ctr"/>
            <a:r>
              <a:rPr lang="en-US" sz="2400" b="1" dirty="0" smtClean="0"/>
              <a:t>Genome Assembly</a:t>
            </a:r>
          </a:p>
          <a:p>
            <a:pPr algn="ctr"/>
            <a:r>
              <a:rPr lang="en-US" dirty="0" smtClean="0"/>
              <a:t>Single Massive Graph</a:t>
            </a:r>
            <a:endParaRPr lang="en-US" dirty="0"/>
          </a:p>
        </p:txBody>
      </p:sp>
      <p:sp>
        <p:nvSpPr>
          <p:cNvPr id="46" name="TextBox 45"/>
          <p:cNvSpPr txBox="1"/>
          <p:nvPr/>
        </p:nvSpPr>
        <p:spPr>
          <a:xfrm>
            <a:off x="4433020" y="1941589"/>
            <a:ext cx="4237057" cy="738664"/>
          </a:xfrm>
          <a:prstGeom prst="rect">
            <a:avLst/>
          </a:prstGeom>
          <a:noFill/>
        </p:spPr>
        <p:txBody>
          <a:bodyPr wrap="none" rtlCol="0">
            <a:spAutoFit/>
          </a:bodyPr>
          <a:lstStyle/>
          <a:p>
            <a:pPr algn="ctr"/>
            <a:r>
              <a:rPr lang="en-US" sz="2400" b="1" dirty="0" smtClean="0"/>
              <a:t>Trinity </a:t>
            </a:r>
            <a:r>
              <a:rPr lang="en-US" sz="2400" b="1" dirty="0" err="1" smtClean="0"/>
              <a:t>Transcriptome</a:t>
            </a:r>
            <a:r>
              <a:rPr lang="en-US" sz="2400" b="1" dirty="0" smtClean="0"/>
              <a:t> Assembly</a:t>
            </a:r>
          </a:p>
          <a:p>
            <a:pPr algn="ctr"/>
            <a:r>
              <a:rPr lang="en-US" dirty="0" smtClean="0"/>
              <a:t>Many Thousands of Small Graphs</a:t>
            </a:r>
            <a:endParaRPr lang="en-US" dirty="0"/>
          </a:p>
        </p:txBody>
      </p:sp>
      <p:grpSp>
        <p:nvGrpSpPr>
          <p:cNvPr id="208" name="Group 207"/>
          <p:cNvGrpSpPr/>
          <p:nvPr/>
        </p:nvGrpSpPr>
        <p:grpSpPr>
          <a:xfrm>
            <a:off x="4855999" y="2745299"/>
            <a:ext cx="3240613" cy="3222179"/>
            <a:chOff x="4370226" y="2752504"/>
            <a:chExt cx="3240613" cy="3222179"/>
          </a:xfrm>
        </p:grpSpPr>
        <p:grpSp>
          <p:nvGrpSpPr>
            <p:cNvPr id="47" name="Group 46"/>
            <p:cNvGrpSpPr/>
            <p:nvPr/>
          </p:nvGrpSpPr>
          <p:grpSpPr>
            <a:xfrm>
              <a:off x="4508439" y="2909911"/>
              <a:ext cx="1551535" cy="1490133"/>
              <a:chOff x="4451222" y="2406144"/>
              <a:chExt cx="4059146" cy="3898505"/>
            </a:xfrm>
          </p:grpSpPr>
          <p:sp>
            <p:nvSpPr>
              <p:cNvPr id="6" name="Freeform 5"/>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Freeform 6"/>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Freeform 10"/>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3"/>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Freeform 36"/>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Freeform 43"/>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8" name="Group 47"/>
            <p:cNvGrpSpPr/>
            <p:nvPr/>
          </p:nvGrpSpPr>
          <p:grpSpPr>
            <a:xfrm rot="16200000">
              <a:off x="6071676" y="4354117"/>
              <a:ext cx="1551535" cy="1490133"/>
              <a:chOff x="4451222" y="2406144"/>
              <a:chExt cx="4059146" cy="3898505"/>
            </a:xfrm>
          </p:grpSpPr>
          <p:sp>
            <p:nvSpPr>
              <p:cNvPr id="49" name="Freeform 4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Freeform 5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5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Freeform 5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Freeform 5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Freeform 5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Freeform 5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Freeform 5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6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Freeform 6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Freeform 6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Freeform 6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9" name="Freeform 6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Freeform 7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Freeform 7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Freeform 7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4" name="Freeform 7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Freeform 7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Freeform 7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Freeform 7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9" name="Freeform 7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0" name="Freeform 7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2" name="Freeform 8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Freeform 8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4" name="Freeform 8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Freeform 8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8" name="Group 87"/>
            <p:cNvGrpSpPr/>
            <p:nvPr/>
          </p:nvGrpSpPr>
          <p:grpSpPr>
            <a:xfrm rot="10800000">
              <a:off x="6059304" y="2752504"/>
              <a:ext cx="1551535" cy="1490133"/>
              <a:chOff x="4451222" y="2406144"/>
              <a:chExt cx="4059146" cy="3898505"/>
            </a:xfrm>
          </p:grpSpPr>
          <p:sp>
            <p:nvSpPr>
              <p:cNvPr id="89" name="Freeform 8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0" name="Freeform 8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1" name="Freeform 9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Freeform 9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3" name="Freeform 9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4" name="Freeform 9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5" name="Freeform 9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7" name="Freeform 9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8" name="Freeform 9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9" name="Freeform 9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0" name="Freeform 9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1" name="Freeform 10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 name="Freeform 10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Freeform 10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4" name="Freeform 10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5" name="Freeform 10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6" name="Freeform 10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7" name="Freeform 10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8" name="Freeform 10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9" name="Freeform 10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0" name="Freeform 10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11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2" name="Freeform 11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3" name="Freeform 11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4" name="Freeform 11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5" name="Freeform 11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6" name="Freeform 11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7" name="Freeform 11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8" name="Freeform 11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9" name="Freeform 11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0" name="Freeform 11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1" name="Freeform 12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2" name="Freeform 12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3" name="Freeform 12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4" name="Freeform 12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5" name="Freeform 12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6" name="Freeform 12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7" name="Freeform 12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28" name="Group 127"/>
            <p:cNvGrpSpPr/>
            <p:nvPr/>
          </p:nvGrpSpPr>
          <p:grpSpPr>
            <a:xfrm rot="6016296">
              <a:off x="4339525" y="4453849"/>
              <a:ext cx="1551535" cy="1490133"/>
              <a:chOff x="4451222" y="2406144"/>
              <a:chExt cx="4059146" cy="3898505"/>
            </a:xfrm>
          </p:grpSpPr>
          <p:sp>
            <p:nvSpPr>
              <p:cNvPr id="129" name="Freeform 12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0" name="Freeform 12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1" name="Freeform 13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2" name="Freeform 13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3" name="Freeform 13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4" name="Freeform 13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5" name="Freeform 13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6" name="Freeform 13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7" name="Freeform 13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8" name="Freeform 13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9" name="Freeform 13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0" name="Freeform 13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1" name="Freeform 14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2" name="Freeform 14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3" name="Freeform 14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4" name="Freeform 14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5" name="Freeform 14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6" name="Freeform 14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7" name="Freeform 14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8" name="Freeform 14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9" name="Freeform 14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0" name="Freeform 14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1" name="Freeform 15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2" name="Freeform 15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3" name="Freeform 15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4" name="Freeform 15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5" name="Freeform 15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6" name="Freeform 15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7" name="Freeform 15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8" name="Freeform 15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9" name="Freeform 15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0" name="Freeform 15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Freeform 16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2" name="Freeform 16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3" name="Freeform 16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4" name="Freeform 16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5" name="Freeform 16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6" name="Freeform 16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7" name="Freeform 16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68" name="Group 167"/>
            <p:cNvGrpSpPr/>
            <p:nvPr/>
          </p:nvGrpSpPr>
          <p:grpSpPr>
            <a:xfrm rot="16200000">
              <a:off x="5300731" y="3941200"/>
              <a:ext cx="1551535" cy="1490133"/>
              <a:chOff x="4451222" y="2406144"/>
              <a:chExt cx="4059146" cy="3898505"/>
            </a:xfrm>
          </p:grpSpPr>
          <p:sp>
            <p:nvSpPr>
              <p:cNvPr id="169" name="Freeform 16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0" name="Freeform 16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1" name="Freeform 17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2" name="Freeform 17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3" name="Freeform 17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4" name="Freeform 17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5" name="Freeform 17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6" name="Freeform 17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7" name="Freeform 17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8" name="Freeform 17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9" name="Freeform 17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0" name="Freeform 17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1" name="Freeform 18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2" name="Freeform 18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3" name="Freeform 18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4" name="Freeform 18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5" name="Freeform 18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6" name="Freeform 18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7" name="Freeform 18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8" name="Freeform 18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9" name="Freeform 18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0" name="Freeform 18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1" name="Freeform 19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2" name="Freeform 19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3" name="Freeform 19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4" name="Freeform 19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5" name="Freeform 19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6" name="Freeform 19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7" name="Freeform 19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8" name="Freeform 19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9" name="Freeform 19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0" name="Freeform 19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1" name="Freeform 20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2" name="Freeform 20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3" name="Freeform 20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4" name="Freeform 20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5" name="Freeform 20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6" name="Freeform 20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7" name="Freeform 20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209" name="TextBox 208"/>
          <p:cNvSpPr txBox="1"/>
          <p:nvPr/>
        </p:nvSpPr>
        <p:spPr>
          <a:xfrm>
            <a:off x="4764902" y="6016767"/>
            <a:ext cx="3801228" cy="369332"/>
          </a:xfrm>
          <a:prstGeom prst="rect">
            <a:avLst/>
          </a:prstGeom>
          <a:noFill/>
        </p:spPr>
        <p:txBody>
          <a:bodyPr wrap="none" rtlCol="0">
            <a:spAutoFit/>
          </a:bodyPr>
          <a:lstStyle/>
          <a:p>
            <a:r>
              <a:rPr lang="en-US" dirty="0" smtClean="0"/>
              <a:t>Ideally, one graph per expressed gene.</a:t>
            </a:r>
            <a:endParaRPr lang="en-US" dirty="0"/>
          </a:p>
        </p:txBody>
      </p:sp>
      <p:sp>
        <p:nvSpPr>
          <p:cNvPr id="210" name="TextBox 209"/>
          <p:cNvSpPr txBox="1"/>
          <p:nvPr/>
        </p:nvSpPr>
        <p:spPr>
          <a:xfrm>
            <a:off x="461445" y="6021173"/>
            <a:ext cx="3385775" cy="369332"/>
          </a:xfrm>
          <a:prstGeom prst="rect">
            <a:avLst/>
          </a:prstGeom>
          <a:noFill/>
        </p:spPr>
        <p:txBody>
          <a:bodyPr wrap="none" rtlCol="0">
            <a:spAutoFit/>
          </a:bodyPr>
          <a:lstStyle/>
          <a:p>
            <a:r>
              <a:rPr lang="en-US" dirty="0" smtClean="0"/>
              <a:t>Entire chromosomes represented.</a:t>
            </a:r>
            <a:endParaRPr lang="en-US" dirty="0"/>
          </a:p>
        </p:txBody>
      </p:sp>
    </p:spTree>
    <p:extLst>
      <p:ext uri="{BB962C8B-B14F-4D97-AF65-F5344CB8AC3E}">
        <p14:creationId xmlns:p14="http://schemas.microsoft.com/office/powerpoint/2010/main" val="4231425151"/>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6200" y="-269900"/>
            <a:ext cx="9041777" cy="6426200"/>
          </a:xfrm>
          <a:prstGeom prst="rect">
            <a:avLst/>
          </a:prstGeom>
        </p:spPr>
      </p:pic>
      <p:pic>
        <p:nvPicPr>
          <p:cNvPr id="3" name="Picture 2" descr="inchworm-logo-med.jpg"/>
          <p:cNvPicPr>
            <a:picLocks noChangeAspect="1"/>
          </p:cNvPicPr>
          <p:nvPr/>
        </p:nvPicPr>
        <p:blipFill>
          <a:blip r:embed="rId4"/>
          <a:stretch>
            <a:fillRect/>
          </a:stretch>
        </p:blipFill>
        <p:spPr>
          <a:xfrm>
            <a:off x="1258786" y="1269800"/>
            <a:ext cx="1766404" cy="1766404"/>
          </a:xfrm>
          <a:prstGeom prst="rect">
            <a:avLst/>
          </a:prstGeom>
        </p:spPr>
      </p:pic>
      <p:pic>
        <p:nvPicPr>
          <p:cNvPr id="4" name="Picture 3" descr="ChrysalisLogo2011.png"/>
          <p:cNvPicPr>
            <a:picLocks noChangeAspect="1"/>
          </p:cNvPicPr>
          <p:nvPr/>
        </p:nvPicPr>
        <p:blipFill>
          <a:blip r:embed="rId5"/>
          <a:stretch>
            <a:fillRect/>
          </a:stretch>
        </p:blipFill>
        <p:spPr>
          <a:xfrm>
            <a:off x="3729372" y="1341760"/>
            <a:ext cx="1677512" cy="1677512"/>
          </a:xfrm>
          <a:prstGeom prst="rect">
            <a:avLst/>
          </a:prstGeom>
        </p:spPr>
      </p:pic>
      <p:pic>
        <p:nvPicPr>
          <p:cNvPr id="6" name="Picture 5" descr="ButterflyLogo2011.png"/>
          <p:cNvPicPr>
            <a:picLocks noChangeAspect="1"/>
          </p:cNvPicPr>
          <p:nvPr/>
        </p:nvPicPr>
        <p:blipFill>
          <a:blip r:embed="rId6"/>
          <a:stretch>
            <a:fillRect/>
          </a:stretch>
        </p:blipFill>
        <p:spPr>
          <a:xfrm>
            <a:off x="6100232" y="1341760"/>
            <a:ext cx="1677511" cy="1677511"/>
          </a:xfrm>
          <a:prstGeom prst="rect">
            <a:avLst/>
          </a:prstGeom>
        </p:spPr>
      </p:pic>
      <p:sp>
        <p:nvSpPr>
          <p:cNvPr id="8" name="TextBox 7"/>
          <p:cNvSpPr txBox="1"/>
          <p:nvPr/>
        </p:nvSpPr>
        <p:spPr>
          <a:xfrm>
            <a:off x="450755" y="3047493"/>
            <a:ext cx="1119918" cy="707886"/>
          </a:xfrm>
          <a:prstGeom prst="rect">
            <a:avLst/>
          </a:prstGeom>
          <a:solidFill>
            <a:srgbClr val="FFFFFF"/>
          </a:solidFill>
        </p:spPr>
        <p:txBody>
          <a:bodyPr wrap="none" rtlCol="0">
            <a:spAutoFit/>
          </a:bodyPr>
          <a:lstStyle/>
          <a:p>
            <a:pPr algn="ctr"/>
            <a:r>
              <a:rPr lang="en-US" sz="2000" b="1" dirty="0" smtClean="0"/>
              <a:t>RNA-</a:t>
            </a:r>
            <a:r>
              <a:rPr lang="en-US" sz="2000" b="1" dirty="0" err="1" smtClean="0"/>
              <a:t>Seq</a:t>
            </a:r>
            <a:r>
              <a:rPr lang="en-US" sz="2000" b="1" dirty="0" smtClean="0"/>
              <a:t/>
            </a:r>
            <a:br>
              <a:rPr lang="en-US" sz="2000" b="1" dirty="0" smtClean="0"/>
            </a:br>
            <a:r>
              <a:rPr lang="en-US" sz="2000" b="1" dirty="0" smtClean="0"/>
              <a:t>reads</a:t>
            </a:r>
            <a:endParaRPr lang="en-US" sz="2000" b="1" dirty="0"/>
          </a:p>
        </p:txBody>
      </p:sp>
      <p:sp>
        <p:nvSpPr>
          <p:cNvPr id="9" name="TextBox 8"/>
          <p:cNvSpPr txBox="1"/>
          <p:nvPr/>
        </p:nvSpPr>
        <p:spPr>
          <a:xfrm>
            <a:off x="2935989" y="3047493"/>
            <a:ext cx="941584" cy="707886"/>
          </a:xfrm>
          <a:prstGeom prst="rect">
            <a:avLst/>
          </a:prstGeom>
          <a:solidFill>
            <a:srgbClr val="FFFFFF"/>
          </a:solidFill>
        </p:spPr>
        <p:txBody>
          <a:bodyPr wrap="none" rtlCol="0">
            <a:spAutoFit/>
          </a:bodyPr>
          <a:lstStyle/>
          <a:p>
            <a:pPr algn="ctr"/>
            <a:r>
              <a:rPr lang="en-US" sz="2000" b="1" dirty="0" smtClean="0"/>
              <a:t>Linear</a:t>
            </a:r>
          </a:p>
          <a:p>
            <a:pPr algn="ctr"/>
            <a:r>
              <a:rPr lang="en-US" sz="2000" b="1" dirty="0" err="1" smtClean="0"/>
              <a:t>contigs</a:t>
            </a:r>
            <a:endParaRPr lang="en-US" sz="2000" b="1" dirty="0"/>
          </a:p>
        </p:txBody>
      </p:sp>
      <p:sp>
        <p:nvSpPr>
          <p:cNvPr id="10" name="TextBox 9"/>
          <p:cNvSpPr txBox="1"/>
          <p:nvPr/>
        </p:nvSpPr>
        <p:spPr>
          <a:xfrm>
            <a:off x="5278087" y="3036204"/>
            <a:ext cx="1168634" cy="707886"/>
          </a:xfrm>
          <a:prstGeom prst="rect">
            <a:avLst/>
          </a:prstGeom>
          <a:solidFill>
            <a:srgbClr val="FFFFFF"/>
          </a:solidFill>
        </p:spPr>
        <p:txBody>
          <a:bodyPr wrap="none" rtlCol="0">
            <a:spAutoFit/>
          </a:bodyPr>
          <a:lstStyle/>
          <a:p>
            <a:pPr algn="ctr"/>
            <a:r>
              <a:rPr lang="en-US" sz="2000" b="1" dirty="0" smtClean="0"/>
              <a:t>de-</a:t>
            </a:r>
            <a:r>
              <a:rPr lang="en-US" sz="2000" b="1" dirty="0" err="1" smtClean="0"/>
              <a:t>Bruijn</a:t>
            </a:r>
            <a:endParaRPr lang="en-US" sz="2000" b="1" dirty="0" smtClean="0"/>
          </a:p>
          <a:p>
            <a:pPr algn="ctr"/>
            <a:r>
              <a:rPr lang="en-US" sz="2000" b="1" dirty="0"/>
              <a:t>g</a:t>
            </a:r>
            <a:r>
              <a:rPr lang="en-US" sz="2000" b="1" dirty="0" smtClean="0"/>
              <a:t>raphs</a:t>
            </a:r>
          </a:p>
        </p:txBody>
      </p:sp>
      <p:sp>
        <p:nvSpPr>
          <p:cNvPr id="11" name="TextBox 10"/>
          <p:cNvSpPr txBox="1"/>
          <p:nvPr/>
        </p:nvSpPr>
        <p:spPr>
          <a:xfrm>
            <a:off x="7552822" y="2976938"/>
            <a:ext cx="1364476" cy="1015663"/>
          </a:xfrm>
          <a:prstGeom prst="rect">
            <a:avLst/>
          </a:prstGeom>
          <a:solidFill>
            <a:srgbClr val="FFFFFF"/>
          </a:solidFill>
        </p:spPr>
        <p:txBody>
          <a:bodyPr wrap="none" rtlCol="0">
            <a:spAutoFit/>
          </a:bodyPr>
          <a:lstStyle/>
          <a:p>
            <a:pPr algn="ctr"/>
            <a:r>
              <a:rPr lang="en-US" sz="2000" b="1" dirty="0" smtClean="0"/>
              <a:t>Transcripts</a:t>
            </a:r>
          </a:p>
          <a:p>
            <a:pPr algn="ctr"/>
            <a:r>
              <a:rPr lang="en-US" sz="2000" b="1" dirty="0" smtClean="0"/>
              <a:t>+</a:t>
            </a:r>
          </a:p>
          <a:p>
            <a:pPr algn="ctr"/>
            <a:r>
              <a:rPr lang="en-US" sz="2000" b="1" dirty="0" smtClean="0"/>
              <a:t>Isoforms</a:t>
            </a:r>
          </a:p>
        </p:txBody>
      </p:sp>
      <p:sp>
        <p:nvSpPr>
          <p:cNvPr id="7" name="Rectangle 6"/>
          <p:cNvSpPr/>
          <p:nvPr/>
        </p:nvSpPr>
        <p:spPr>
          <a:xfrm>
            <a:off x="721173" y="188159"/>
            <a:ext cx="8042644" cy="9251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273260" y="294463"/>
            <a:ext cx="4406149" cy="646331"/>
          </a:xfrm>
          <a:prstGeom prst="rect">
            <a:avLst/>
          </a:prstGeom>
          <a:noFill/>
        </p:spPr>
        <p:txBody>
          <a:bodyPr wrap="none" rtlCol="0">
            <a:spAutoFit/>
          </a:bodyPr>
          <a:lstStyle/>
          <a:p>
            <a:r>
              <a:rPr lang="en-US" sz="3600" dirty="0" smtClean="0"/>
              <a:t>Trinity – How it works:</a:t>
            </a:r>
            <a:endParaRPr lang="en-US" sz="3600" dirty="0"/>
          </a:p>
        </p:txBody>
      </p:sp>
      <p:sp>
        <p:nvSpPr>
          <p:cNvPr id="13" name="TextBox 12"/>
          <p:cNvSpPr txBox="1"/>
          <p:nvPr/>
        </p:nvSpPr>
        <p:spPr>
          <a:xfrm>
            <a:off x="4494721" y="6233401"/>
            <a:ext cx="2869445" cy="369332"/>
          </a:xfrm>
          <a:prstGeom prst="rect">
            <a:avLst/>
          </a:prstGeom>
          <a:noFill/>
        </p:spPr>
        <p:txBody>
          <a:bodyPr wrap="none" rtlCol="0">
            <a:spAutoFit/>
          </a:bodyPr>
          <a:lstStyle/>
          <a:p>
            <a:r>
              <a:rPr lang="en-US" dirty="0" smtClean="0"/>
              <a:t>Thousands of disjoint graphs</a:t>
            </a:r>
            <a:endParaRPr lang="en-US" dirty="0"/>
          </a:p>
        </p:txBody>
      </p:sp>
    </p:spTree>
    <p:extLst>
      <p:ext uri="{BB962C8B-B14F-4D97-AF65-F5344CB8AC3E}">
        <p14:creationId xmlns:p14="http://schemas.microsoft.com/office/powerpoint/2010/main" val="3224222550"/>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sp>
        <p:nvSpPr>
          <p:cNvPr id="4" name="TextBox 3"/>
          <p:cNvSpPr txBox="1"/>
          <p:nvPr/>
        </p:nvSpPr>
        <p:spPr>
          <a:xfrm>
            <a:off x="393700" y="1422400"/>
            <a:ext cx="5873448" cy="400110"/>
          </a:xfrm>
          <a:prstGeom prst="rect">
            <a:avLst/>
          </a:prstGeom>
          <a:noFill/>
        </p:spPr>
        <p:txBody>
          <a:bodyPr wrap="none" rtlCol="0">
            <a:spAutoFit/>
          </a:bodyPr>
          <a:lstStyle/>
          <a:p>
            <a:r>
              <a:rPr lang="en-US" sz="2000" dirty="0" smtClean="0"/>
              <a:t>Decompose all reads into overlapping </a:t>
            </a:r>
            <a:r>
              <a:rPr lang="en-US" sz="2000" dirty="0" err="1" smtClean="0"/>
              <a:t>Kmers</a:t>
            </a:r>
            <a:r>
              <a:rPr lang="en-US" sz="2000" dirty="0" smtClean="0"/>
              <a:t> (25-mers)</a:t>
            </a:r>
          </a:p>
        </p:txBody>
      </p:sp>
      <p:grpSp>
        <p:nvGrpSpPr>
          <p:cNvPr id="3" name="Group 88"/>
          <p:cNvGrpSpPr/>
          <p:nvPr/>
        </p:nvGrpSpPr>
        <p:grpSpPr>
          <a:xfrm>
            <a:off x="406400" y="2260600"/>
            <a:ext cx="5708411" cy="2201295"/>
            <a:chOff x="406400" y="2260600"/>
            <a:chExt cx="5708411" cy="2201295"/>
          </a:xfrm>
        </p:grpSpPr>
        <p:sp>
          <p:nvSpPr>
            <p:cNvPr id="6" name="TextBox 5"/>
            <p:cNvSpPr txBox="1"/>
            <p:nvPr/>
          </p:nvSpPr>
          <p:spPr>
            <a:xfrm>
              <a:off x="406400" y="2260600"/>
              <a:ext cx="4668315" cy="400110"/>
            </a:xfrm>
            <a:prstGeom prst="rect">
              <a:avLst/>
            </a:prstGeom>
            <a:noFill/>
          </p:spPr>
          <p:txBody>
            <a:bodyPr wrap="none" rtlCol="0">
              <a:spAutoFit/>
            </a:bodyPr>
            <a:lstStyle/>
            <a:p>
              <a:r>
                <a:rPr lang="en-US" sz="2000" dirty="0" smtClean="0"/>
                <a:t>Extend </a:t>
              </a:r>
              <a:r>
                <a:rPr lang="en-US" sz="2000" dirty="0" err="1" smtClean="0"/>
                <a:t>kmer</a:t>
              </a:r>
              <a:r>
                <a:rPr lang="en-US" sz="2000" dirty="0" smtClean="0"/>
                <a:t> at 3’ end, guided by coverage.</a:t>
              </a:r>
              <a:endParaRPr lang="en-US" sz="2000" dirty="0"/>
            </a:p>
          </p:txBody>
        </p:sp>
        <p:grpSp>
          <p:nvGrpSpPr>
            <p:cNvPr id="7" name="Group 85"/>
            <p:cNvGrpSpPr/>
            <p:nvPr/>
          </p:nvGrpSpPr>
          <p:grpSpPr>
            <a:xfrm>
              <a:off x="5191046" y="2594254"/>
              <a:ext cx="923765" cy="1867641"/>
              <a:chOff x="5191046" y="2594254"/>
              <a:chExt cx="92376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grpSp>
      </p:grpSp>
      <p:grpSp>
        <p:nvGrpSpPr>
          <p:cNvPr id="8" name="Group 87"/>
          <p:cNvGrpSpPr/>
          <p:nvPr/>
        </p:nvGrpSpPr>
        <p:grpSpPr>
          <a:xfrm>
            <a:off x="393700" y="1828800"/>
            <a:ext cx="8016212" cy="2036665"/>
            <a:chOff x="393700" y="1828800"/>
            <a:chExt cx="8016212" cy="2036665"/>
          </a:xfrm>
        </p:grpSpPr>
        <p:sp>
          <p:nvSpPr>
            <p:cNvPr id="5" name="TextBox 4"/>
            <p:cNvSpPr txBox="1"/>
            <p:nvPr/>
          </p:nvSpPr>
          <p:spPr>
            <a:xfrm>
              <a:off x="393700" y="1828800"/>
              <a:ext cx="8016212" cy="400110"/>
            </a:xfrm>
            <a:prstGeom prst="rect">
              <a:avLst/>
            </a:prstGeom>
            <a:noFill/>
          </p:spPr>
          <p:txBody>
            <a:bodyPr wrap="none" rtlCol="0">
              <a:spAutoFit/>
            </a:bodyPr>
            <a:lstStyle/>
            <a:p>
              <a:r>
                <a:rPr lang="en-US" sz="2000" dirty="0" smtClean="0"/>
                <a:t>Identify seed </a:t>
              </a:r>
              <a:r>
                <a:rPr lang="en-US" sz="2000" dirty="0" err="1" smtClean="0"/>
                <a:t>kmer</a:t>
              </a:r>
              <a:r>
                <a:rPr lang="en-US" sz="2000" dirty="0" smtClean="0"/>
                <a:t> as most abundant </a:t>
              </a:r>
              <a:r>
                <a:rPr lang="en-US" sz="2000" dirty="0" err="1" smtClean="0"/>
                <a:t>Kmer</a:t>
              </a:r>
              <a:r>
                <a:rPr lang="en-US" sz="2000" dirty="0" smtClean="0"/>
                <a:t>, ignoring low-complexity </a:t>
              </a:r>
              <a:r>
                <a:rPr lang="en-US" sz="2000" dirty="0" err="1" smtClean="0"/>
                <a:t>kmers</a:t>
              </a:r>
              <a:r>
                <a:rPr lang="en-US" sz="2000" dirty="0" smtClean="0"/>
                <a:t>.</a:t>
              </a:r>
              <a:endParaRPr lang="en-US" sz="2000" dirty="0"/>
            </a:p>
          </p:txBody>
        </p:sp>
        <p:grpSp>
          <p:nvGrpSpPr>
            <p:cNvPr id="9"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grpSp>
      </p:gr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5538787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grpSp>
        <p:nvGrpSpPr>
          <p:cNvPr id="3" name="Group 85"/>
          <p:cNvGrpSpPr/>
          <p:nvPr/>
        </p:nvGrpSpPr>
        <p:grpSpPr>
          <a:xfrm>
            <a:off x="5191046" y="2594254"/>
            <a:ext cx="923765" cy="1867641"/>
            <a:chOff x="5191046" y="2594254"/>
            <a:chExt cx="923765" cy="1867641"/>
          </a:xfrm>
        </p:grpSpPr>
        <p:cxnSp>
          <p:nvCxnSpPr>
            <p:cNvPr id="57" name="Straight Connector 56"/>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grpSp>
      <p:sp>
        <p:nvSpPr>
          <p:cNvPr id="24" name="Freeform 23"/>
          <p:cNvSpPr/>
          <p:nvPr/>
        </p:nvSpPr>
        <p:spPr>
          <a:xfrm>
            <a:off x="4406900" y="2590800"/>
            <a:ext cx="1485900" cy="11049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5900" h="1104900">
                <a:moveTo>
                  <a:pt x="1346200" y="25400"/>
                </a:moveTo>
                <a:lnTo>
                  <a:pt x="1079500" y="0"/>
                </a:lnTo>
                <a:lnTo>
                  <a:pt x="749300" y="762000"/>
                </a:lnTo>
                <a:lnTo>
                  <a:pt x="0" y="800100"/>
                </a:lnTo>
                <a:lnTo>
                  <a:pt x="0" y="1104900"/>
                </a:lnTo>
                <a:lnTo>
                  <a:pt x="673100" y="1066800"/>
                </a:lnTo>
                <a:lnTo>
                  <a:pt x="1485900" y="330200"/>
                </a:lnTo>
                <a:lnTo>
                  <a:pt x="1346200" y="25400"/>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26" name="TextBox 25"/>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pic>
        <p:nvPicPr>
          <p:cNvPr id="16" name="Picture 15"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306220387"/>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grpSp>
        <p:nvGrpSpPr>
          <p:cNvPr id="3" name="Group 85"/>
          <p:cNvGrpSpPr/>
          <p:nvPr/>
        </p:nvGrpSpPr>
        <p:grpSpPr>
          <a:xfrm>
            <a:off x="5191046" y="2594254"/>
            <a:ext cx="1021845" cy="1867641"/>
            <a:chOff x="5191046" y="2594254"/>
            <a:chExt cx="102184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grpSp>
      <p:sp>
        <p:nvSpPr>
          <p:cNvPr id="24" name="Freeform 23"/>
          <p:cNvSpPr/>
          <p:nvPr/>
        </p:nvSpPr>
        <p:spPr>
          <a:xfrm>
            <a:off x="4406900" y="3086100"/>
            <a:ext cx="1955800" cy="6096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689100"/>
              <a:gd name="connsiteY0" fmla="*/ 25400 h 1104900"/>
              <a:gd name="connsiteX1" fmla="*/ 1079500 w 1689100"/>
              <a:gd name="connsiteY1" fmla="*/ 0 h 1104900"/>
              <a:gd name="connsiteX2" fmla="*/ 749300 w 1689100"/>
              <a:gd name="connsiteY2" fmla="*/ 762000 h 1104900"/>
              <a:gd name="connsiteX3" fmla="*/ 0 w 1689100"/>
              <a:gd name="connsiteY3" fmla="*/ 800100 h 1104900"/>
              <a:gd name="connsiteX4" fmla="*/ 0 w 1689100"/>
              <a:gd name="connsiteY4" fmla="*/ 1104900 h 1104900"/>
              <a:gd name="connsiteX5" fmla="*/ 673100 w 1689100"/>
              <a:gd name="connsiteY5" fmla="*/ 1066800 h 1104900"/>
              <a:gd name="connsiteX6" fmla="*/ 1689100 w 1689100"/>
              <a:gd name="connsiteY6" fmla="*/ 922614 h 1104900"/>
              <a:gd name="connsiteX7" fmla="*/ 1346200 w 1689100"/>
              <a:gd name="connsiteY7" fmla="*/ 25400 h 1104900"/>
              <a:gd name="connsiteX0" fmla="*/ 1739900 w 1739900"/>
              <a:gd name="connsiteY0" fmla="*/ 606146 h 1104900"/>
              <a:gd name="connsiteX1" fmla="*/ 1079500 w 1739900"/>
              <a:gd name="connsiteY1" fmla="*/ 0 h 1104900"/>
              <a:gd name="connsiteX2" fmla="*/ 749300 w 1739900"/>
              <a:gd name="connsiteY2" fmla="*/ 762000 h 1104900"/>
              <a:gd name="connsiteX3" fmla="*/ 0 w 1739900"/>
              <a:gd name="connsiteY3" fmla="*/ 800100 h 1104900"/>
              <a:gd name="connsiteX4" fmla="*/ 0 w 1739900"/>
              <a:gd name="connsiteY4" fmla="*/ 1104900 h 1104900"/>
              <a:gd name="connsiteX5" fmla="*/ 673100 w 1739900"/>
              <a:gd name="connsiteY5" fmla="*/ 1066800 h 1104900"/>
              <a:gd name="connsiteX6" fmla="*/ 1689100 w 1739900"/>
              <a:gd name="connsiteY6" fmla="*/ 922614 h 1104900"/>
              <a:gd name="connsiteX7" fmla="*/ 1739900 w 1739900"/>
              <a:gd name="connsiteY7" fmla="*/ 606146 h 11049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739900 w 1739900"/>
              <a:gd name="connsiteY7" fmla="*/ 110846 h 6096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676400 w 1739900"/>
              <a:gd name="connsiteY7" fmla="*/ 419100 h 609600"/>
              <a:gd name="connsiteX8" fmla="*/ 1739900 w 1739900"/>
              <a:gd name="connsiteY8" fmla="*/ 110846 h 609600"/>
              <a:gd name="connsiteX0" fmla="*/ 1955800 w 1955800"/>
              <a:gd name="connsiteY0" fmla="*/ 110846 h 609600"/>
              <a:gd name="connsiteX1" fmla="*/ 1536700 w 1955800"/>
              <a:gd name="connsiteY1" fmla="*/ 0 h 609600"/>
              <a:gd name="connsiteX2" fmla="*/ 749300 w 1955800"/>
              <a:gd name="connsiteY2" fmla="*/ 266700 h 609600"/>
              <a:gd name="connsiteX3" fmla="*/ 0 w 1955800"/>
              <a:gd name="connsiteY3" fmla="*/ 304800 h 609600"/>
              <a:gd name="connsiteX4" fmla="*/ 0 w 1955800"/>
              <a:gd name="connsiteY4" fmla="*/ 609600 h 609600"/>
              <a:gd name="connsiteX5" fmla="*/ 673100 w 1955800"/>
              <a:gd name="connsiteY5" fmla="*/ 571500 h 609600"/>
              <a:gd name="connsiteX6" fmla="*/ 1689100 w 1955800"/>
              <a:gd name="connsiteY6" fmla="*/ 427314 h 609600"/>
              <a:gd name="connsiteX7" fmla="*/ 1676400 w 1955800"/>
              <a:gd name="connsiteY7" fmla="*/ 419100 h 609600"/>
              <a:gd name="connsiteX8" fmla="*/ 1955800 w 1955800"/>
              <a:gd name="connsiteY8" fmla="*/ 110846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5800" h="609600">
                <a:moveTo>
                  <a:pt x="1955800" y="110846"/>
                </a:moveTo>
                <a:lnTo>
                  <a:pt x="1536700" y="0"/>
                </a:lnTo>
                <a:lnTo>
                  <a:pt x="749300" y="266700"/>
                </a:lnTo>
                <a:lnTo>
                  <a:pt x="0" y="304800"/>
                </a:lnTo>
                <a:lnTo>
                  <a:pt x="0" y="609600"/>
                </a:lnTo>
                <a:lnTo>
                  <a:pt x="673100" y="571500"/>
                </a:lnTo>
                <a:lnTo>
                  <a:pt x="1689100" y="427314"/>
                </a:lnTo>
                <a:lnTo>
                  <a:pt x="1676400" y="419100"/>
                </a:lnTo>
                <a:lnTo>
                  <a:pt x="1955800" y="110846"/>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76058212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grpSp>
        <p:nvGrpSpPr>
          <p:cNvPr id="3" name="Group 85"/>
          <p:cNvGrpSpPr/>
          <p:nvPr/>
        </p:nvGrpSpPr>
        <p:grpSpPr>
          <a:xfrm>
            <a:off x="5191046" y="2594254"/>
            <a:ext cx="1021845" cy="1867641"/>
            <a:chOff x="5191046" y="2594254"/>
            <a:chExt cx="102184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73" name="TextBox 72"/>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grpSp>
      <p:sp>
        <p:nvSpPr>
          <p:cNvPr id="24" name="Freeform 23"/>
          <p:cNvSpPr/>
          <p:nvPr/>
        </p:nvSpPr>
        <p:spPr>
          <a:xfrm>
            <a:off x="4406900" y="3352800"/>
            <a:ext cx="1955800" cy="8001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689100"/>
              <a:gd name="connsiteY0" fmla="*/ 25400 h 1104900"/>
              <a:gd name="connsiteX1" fmla="*/ 1079500 w 1689100"/>
              <a:gd name="connsiteY1" fmla="*/ 0 h 1104900"/>
              <a:gd name="connsiteX2" fmla="*/ 749300 w 1689100"/>
              <a:gd name="connsiteY2" fmla="*/ 762000 h 1104900"/>
              <a:gd name="connsiteX3" fmla="*/ 0 w 1689100"/>
              <a:gd name="connsiteY3" fmla="*/ 800100 h 1104900"/>
              <a:gd name="connsiteX4" fmla="*/ 0 w 1689100"/>
              <a:gd name="connsiteY4" fmla="*/ 1104900 h 1104900"/>
              <a:gd name="connsiteX5" fmla="*/ 673100 w 1689100"/>
              <a:gd name="connsiteY5" fmla="*/ 1066800 h 1104900"/>
              <a:gd name="connsiteX6" fmla="*/ 1689100 w 1689100"/>
              <a:gd name="connsiteY6" fmla="*/ 922614 h 1104900"/>
              <a:gd name="connsiteX7" fmla="*/ 1346200 w 1689100"/>
              <a:gd name="connsiteY7" fmla="*/ 25400 h 1104900"/>
              <a:gd name="connsiteX0" fmla="*/ 1739900 w 1739900"/>
              <a:gd name="connsiteY0" fmla="*/ 606146 h 1104900"/>
              <a:gd name="connsiteX1" fmla="*/ 1079500 w 1739900"/>
              <a:gd name="connsiteY1" fmla="*/ 0 h 1104900"/>
              <a:gd name="connsiteX2" fmla="*/ 749300 w 1739900"/>
              <a:gd name="connsiteY2" fmla="*/ 762000 h 1104900"/>
              <a:gd name="connsiteX3" fmla="*/ 0 w 1739900"/>
              <a:gd name="connsiteY3" fmla="*/ 800100 h 1104900"/>
              <a:gd name="connsiteX4" fmla="*/ 0 w 1739900"/>
              <a:gd name="connsiteY4" fmla="*/ 1104900 h 1104900"/>
              <a:gd name="connsiteX5" fmla="*/ 673100 w 1739900"/>
              <a:gd name="connsiteY5" fmla="*/ 1066800 h 1104900"/>
              <a:gd name="connsiteX6" fmla="*/ 1689100 w 1739900"/>
              <a:gd name="connsiteY6" fmla="*/ 922614 h 1104900"/>
              <a:gd name="connsiteX7" fmla="*/ 1739900 w 1739900"/>
              <a:gd name="connsiteY7" fmla="*/ 606146 h 11049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739900 w 1739900"/>
              <a:gd name="connsiteY7" fmla="*/ 110846 h 6096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676400 w 1739900"/>
              <a:gd name="connsiteY7" fmla="*/ 419100 h 609600"/>
              <a:gd name="connsiteX8" fmla="*/ 1739900 w 1739900"/>
              <a:gd name="connsiteY8" fmla="*/ 110846 h 609600"/>
              <a:gd name="connsiteX0" fmla="*/ 1955800 w 1955800"/>
              <a:gd name="connsiteY0" fmla="*/ 110846 h 609600"/>
              <a:gd name="connsiteX1" fmla="*/ 1536700 w 1955800"/>
              <a:gd name="connsiteY1" fmla="*/ 0 h 609600"/>
              <a:gd name="connsiteX2" fmla="*/ 749300 w 1955800"/>
              <a:gd name="connsiteY2" fmla="*/ 266700 h 609600"/>
              <a:gd name="connsiteX3" fmla="*/ 0 w 1955800"/>
              <a:gd name="connsiteY3" fmla="*/ 304800 h 609600"/>
              <a:gd name="connsiteX4" fmla="*/ 0 w 1955800"/>
              <a:gd name="connsiteY4" fmla="*/ 609600 h 609600"/>
              <a:gd name="connsiteX5" fmla="*/ 673100 w 1955800"/>
              <a:gd name="connsiteY5" fmla="*/ 571500 h 609600"/>
              <a:gd name="connsiteX6" fmla="*/ 1689100 w 1955800"/>
              <a:gd name="connsiteY6" fmla="*/ 427314 h 609600"/>
              <a:gd name="connsiteX7" fmla="*/ 1676400 w 1955800"/>
              <a:gd name="connsiteY7" fmla="*/ 419100 h 609600"/>
              <a:gd name="connsiteX8" fmla="*/ 1955800 w 1955800"/>
              <a:gd name="connsiteY8" fmla="*/ 110846 h 609600"/>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689100 w 1955800"/>
              <a:gd name="connsiteY6" fmla="*/ 427314 h 980771"/>
              <a:gd name="connsiteX7" fmla="*/ 1676400 w 1955800"/>
              <a:gd name="connsiteY7" fmla="*/ 419100 h 980771"/>
              <a:gd name="connsiteX8" fmla="*/ 1863918 w 1955800"/>
              <a:gd name="connsiteY8" fmla="*/ 980771 h 980771"/>
              <a:gd name="connsiteX9" fmla="*/ 1955800 w 1955800"/>
              <a:gd name="connsiteY9" fmla="*/ 110846 h 980771"/>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689100 w 1955800"/>
              <a:gd name="connsiteY6" fmla="*/ 427314 h 980771"/>
              <a:gd name="connsiteX7" fmla="*/ 1676400 w 1955800"/>
              <a:gd name="connsiteY7" fmla="*/ 917271 h 980771"/>
              <a:gd name="connsiteX8" fmla="*/ 1863918 w 1955800"/>
              <a:gd name="connsiteY8" fmla="*/ 980771 h 980771"/>
              <a:gd name="connsiteX9" fmla="*/ 1955800 w 1955800"/>
              <a:gd name="connsiteY9" fmla="*/ 110846 h 980771"/>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190818 w 1955800"/>
              <a:gd name="connsiteY6" fmla="*/ 701952 h 980771"/>
              <a:gd name="connsiteX7" fmla="*/ 1676400 w 1955800"/>
              <a:gd name="connsiteY7" fmla="*/ 917271 h 980771"/>
              <a:gd name="connsiteX8" fmla="*/ 1863918 w 1955800"/>
              <a:gd name="connsiteY8" fmla="*/ 980771 h 980771"/>
              <a:gd name="connsiteX9" fmla="*/ 1955800 w 1955800"/>
              <a:gd name="connsiteY9" fmla="*/ 110846 h 980771"/>
              <a:gd name="connsiteX0" fmla="*/ 1955800 w 1955800"/>
              <a:gd name="connsiteY0" fmla="*/ 77171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190818 w 1955800"/>
              <a:gd name="connsiteY6" fmla="*/ 701952 h 980771"/>
              <a:gd name="connsiteX7" fmla="*/ 1676400 w 1955800"/>
              <a:gd name="connsiteY7" fmla="*/ 917271 h 980771"/>
              <a:gd name="connsiteX8" fmla="*/ 1863918 w 1955800"/>
              <a:gd name="connsiteY8" fmla="*/ 980771 h 980771"/>
              <a:gd name="connsiteX9" fmla="*/ 1955800 w 1955800"/>
              <a:gd name="connsiteY9" fmla="*/ 771716 h 980771"/>
              <a:gd name="connsiteX0" fmla="*/ 1955800 w 1955800"/>
              <a:gd name="connsiteY0" fmla="*/ 771716 h 980771"/>
              <a:gd name="connsiteX1" fmla="*/ 1536700 w 1955800"/>
              <a:gd name="connsiteY1" fmla="*/ 0 h 980771"/>
              <a:gd name="connsiteX2" fmla="*/ 1536700 w 1955800"/>
              <a:gd name="connsiteY2" fmla="*/ 533400 h 980771"/>
              <a:gd name="connsiteX3" fmla="*/ 749300 w 1955800"/>
              <a:gd name="connsiteY3" fmla="*/ 266700 h 980771"/>
              <a:gd name="connsiteX4" fmla="*/ 0 w 1955800"/>
              <a:gd name="connsiteY4" fmla="*/ 304800 h 980771"/>
              <a:gd name="connsiteX5" fmla="*/ 0 w 1955800"/>
              <a:gd name="connsiteY5" fmla="*/ 609600 h 980771"/>
              <a:gd name="connsiteX6" fmla="*/ 673100 w 1955800"/>
              <a:gd name="connsiteY6" fmla="*/ 571500 h 980771"/>
              <a:gd name="connsiteX7" fmla="*/ 1190818 w 1955800"/>
              <a:gd name="connsiteY7" fmla="*/ 701952 h 980771"/>
              <a:gd name="connsiteX8" fmla="*/ 1676400 w 1955800"/>
              <a:gd name="connsiteY8" fmla="*/ 917271 h 980771"/>
              <a:gd name="connsiteX9" fmla="*/ 1863918 w 1955800"/>
              <a:gd name="connsiteY9" fmla="*/ 980771 h 980771"/>
              <a:gd name="connsiteX10" fmla="*/ 1955800 w 1955800"/>
              <a:gd name="connsiteY10" fmla="*/ 771716 h 980771"/>
              <a:gd name="connsiteX0" fmla="*/ 1955800 w 1955800"/>
              <a:gd name="connsiteY0" fmla="*/ 505016 h 714071"/>
              <a:gd name="connsiteX1" fmla="*/ 1930400 w 1955800"/>
              <a:gd name="connsiteY1" fmla="*/ 445881 h 714071"/>
              <a:gd name="connsiteX2" fmla="*/ 1536700 w 1955800"/>
              <a:gd name="connsiteY2" fmla="*/ 266700 h 714071"/>
              <a:gd name="connsiteX3" fmla="*/ 749300 w 1955800"/>
              <a:gd name="connsiteY3" fmla="*/ 0 h 714071"/>
              <a:gd name="connsiteX4" fmla="*/ 0 w 1955800"/>
              <a:gd name="connsiteY4" fmla="*/ 38100 h 714071"/>
              <a:gd name="connsiteX5" fmla="*/ 0 w 1955800"/>
              <a:gd name="connsiteY5" fmla="*/ 342900 h 714071"/>
              <a:gd name="connsiteX6" fmla="*/ 673100 w 1955800"/>
              <a:gd name="connsiteY6" fmla="*/ 304800 h 714071"/>
              <a:gd name="connsiteX7" fmla="*/ 1190818 w 1955800"/>
              <a:gd name="connsiteY7" fmla="*/ 435252 h 714071"/>
              <a:gd name="connsiteX8" fmla="*/ 1676400 w 1955800"/>
              <a:gd name="connsiteY8" fmla="*/ 650571 h 714071"/>
              <a:gd name="connsiteX9" fmla="*/ 1863918 w 1955800"/>
              <a:gd name="connsiteY9" fmla="*/ 714071 h 714071"/>
              <a:gd name="connsiteX10" fmla="*/ 1955800 w 1955800"/>
              <a:gd name="connsiteY10" fmla="*/ 505016 h 714071"/>
              <a:gd name="connsiteX0" fmla="*/ 1955800 w 1955800"/>
              <a:gd name="connsiteY0" fmla="*/ 505016 h 714071"/>
              <a:gd name="connsiteX1" fmla="*/ 1930400 w 1955800"/>
              <a:gd name="connsiteY1" fmla="*/ 445881 h 714071"/>
              <a:gd name="connsiteX2" fmla="*/ 1536700 w 1955800"/>
              <a:gd name="connsiteY2" fmla="*/ 266700 h 714071"/>
              <a:gd name="connsiteX3" fmla="*/ 749300 w 1955800"/>
              <a:gd name="connsiteY3" fmla="*/ 0 h 714071"/>
              <a:gd name="connsiteX4" fmla="*/ 0 w 1955800"/>
              <a:gd name="connsiteY4" fmla="*/ 38100 h 714071"/>
              <a:gd name="connsiteX5" fmla="*/ 0 w 1955800"/>
              <a:gd name="connsiteY5" fmla="*/ 342900 h 714071"/>
              <a:gd name="connsiteX6" fmla="*/ 673100 w 1955800"/>
              <a:gd name="connsiteY6" fmla="*/ 304800 h 714071"/>
              <a:gd name="connsiteX7" fmla="*/ 1190818 w 1955800"/>
              <a:gd name="connsiteY7" fmla="*/ 435252 h 714071"/>
              <a:gd name="connsiteX8" fmla="*/ 1406718 w 1955800"/>
              <a:gd name="connsiteY8" fmla="*/ 650571 h 714071"/>
              <a:gd name="connsiteX9" fmla="*/ 1863918 w 1955800"/>
              <a:gd name="connsiteY9" fmla="*/ 714071 h 714071"/>
              <a:gd name="connsiteX10" fmla="*/ 1955800 w 1955800"/>
              <a:gd name="connsiteY10"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863918 w 2235200"/>
              <a:gd name="connsiteY9" fmla="*/ 714071 h 714071"/>
              <a:gd name="connsiteX10" fmla="*/ 2235200 w 2235200"/>
              <a:gd name="connsiteY10" fmla="*/ 698500 h 714071"/>
              <a:gd name="connsiteX11" fmla="*/ 1955800 w 2235200"/>
              <a:gd name="connsiteY11"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607327 w 2235200"/>
              <a:gd name="connsiteY9" fmla="*/ 714071 h 714071"/>
              <a:gd name="connsiteX10" fmla="*/ 2235200 w 2235200"/>
              <a:gd name="connsiteY10" fmla="*/ 698500 h 714071"/>
              <a:gd name="connsiteX11" fmla="*/ 1955800 w 2235200"/>
              <a:gd name="connsiteY11"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607327 w 2235200"/>
              <a:gd name="connsiteY9" fmla="*/ 714071 h 714071"/>
              <a:gd name="connsiteX10" fmla="*/ 2235200 w 2235200"/>
              <a:gd name="connsiteY10" fmla="*/ 698500 h 714071"/>
              <a:gd name="connsiteX11" fmla="*/ 1790700 w 2235200"/>
              <a:gd name="connsiteY11" fmla="*/ 698500 h 714071"/>
              <a:gd name="connsiteX12" fmla="*/ 1955800 w 2235200"/>
              <a:gd name="connsiteY12" fmla="*/ 505016 h 714071"/>
              <a:gd name="connsiteX0" fmla="*/ 1790700 w 2326640"/>
              <a:gd name="connsiteY0" fmla="*/ 698500 h 789940"/>
              <a:gd name="connsiteX1" fmla="*/ 1955800 w 2326640"/>
              <a:gd name="connsiteY1" fmla="*/ 505016 h 789940"/>
              <a:gd name="connsiteX2" fmla="*/ 1930400 w 2326640"/>
              <a:gd name="connsiteY2" fmla="*/ 445881 h 789940"/>
              <a:gd name="connsiteX3" fmla="*/ 1536700 w 2326640"/>
              <a:gd name="connsiteY3" fmla="*/ 266700 h 789940"/>
              <a:gd name="connsiteX4" fmla="*/ 749300 w 2326640"/>
              <a:gd name="connsiteY4" fmla="*/ 0 h 789940"/>
              <a:gd name="connsiteX5" fmla="*/ 0 w 2326640"/>
              <a:gd name="connsiteY5" fmla="*/ 38100 h 789940"/>
              <a:gd name="connsiteX6" fmla="*/ 0 w 2326640"/>
              <a:gd name="connsiteY6" fmla="*/ 342900 h 789940"/>
              <a:gd name="connsiteX7" fmla="*/ 673100 w 2326640"/>
              <a:gd name="connsiteY7" fmla="*/ 304800 h 789940"/>
              <a:gd name="connsiteX8" fmla="*/ 1190818 w 2326640"/>
              <a:gd name="connsiteY8" fmla="*/ 435252 h 789940"/>
              <a:gd name="connsiteX9" fmla="*/ 1406718 w 2326640"/>
              <a:gd name="connsiteY9" fmla="*/ 650571 h 789940"/>
              <a:gd name="connsiteX10" fmla="*/ 1607327 w 2326640"/>
              <a:gd name="connsiteY10" fmla="*/ 714071 h 789940"/>
              <a:gd name="connsiteX11" fmla="*/ 2326640 w 2326640"/>
              <a:gd name="connsiteY11" fmla="*/ 789940 h 789940"/>
              <a:gd name="connsiteX0" fmla="*/ 1790700 w 1955800"/>
              <a:gd name="connsiteY0" fmla="*/ 698500 h 714071"/>
              <a:gd name="connsiteX1" fmla="*/ 1955800 w 1955800"/>
              <a:gd name="connsiteY1" fmla="*/ 505016 h 714071"/>
              <a:gd name="connsiteX2" fmla="*/ 1930400 w 1955800"/>
              <a:gd name="connsiteY2" fmla="*/ 445881 h 714071"/>
              <a:gd name="connsiteX3" fmla="*/ 1536700 w 1955800"/>
              <a:gd name="connsiteY3" fmla="*/ 266700 h 714071"/>
              <a:gd name="connsiteX4" fmla="*/ 749300 w 1955800"/>
              <a:gd name="connsiteY4" fmla="*/ 0 h 714071"/>
              <a:gd name="connsiteX5" fmla="*/ 0 w 1955800"/>
              <a:gd name="connsiteY5" fmla="*/ 38100 h 714071"/>
              <a:gd name="connsiteX6" fmla="*/ 0 w 1955800"/>
              <a:gd name="connsiteY6" fmla="*/ 342900 h 714071"/>
              <a:gd name="connsiteX7" fmla="*/ 673100 w 1955800"/>
              <a:gd name="connsiteY7" fmla="*/ 304800 h 714071"/>
              <a:gd name="connsiteX8" fmla="*/ 1190818 w 1955800"/>
              <a:gd name="connsiteY8" fmla="*/ 435252 h 714071"/>
              <a:gd name="connsiteX9" fmla="*/ 1406718 w 1955800"/>
              <a:gd name="connsiteY9" fmla="*/ 650571 h 714071"/>
              <a:gd name="connsiteX10" fmla="*/ 1607327 w 1955800"/>
              <a:gd name="connsiteY10" fmla="*/ 714071 h 714071"/>
              <a:gd name="connsiteX0" fmla="*/ 1790700 w 1955800"/>
              <a:gd name="connsiteY0" fmla="*/ 698500 h 988709"/>
              <a:gd name="connsiteX1" fmla="*/ 1955800 w 1955800"/>
              <a:gd name="connsiteY1" fmla="*/ 505016 h 988709"/>
              <a:gd name="connsiteX2" fmla="*/ 1930400 w 1955800"/>
              <a:gd name="connsiteY2" fmla="*/ 445881 h 988709"/>
              <a:gd name="connsiteX3" fmla="*/ 1536700 w 1955800"/>
              <a:gd name="connsiteY3" fmla="*/ 266700 h 988709"/>
              <a:gd name="connsiteX4" fmla="*/ 749300 w 1955800"/>
              <a:gd name="connsiteY4" fmla="*/ 0 h 988709"/>
              <a:gd name="connsiteX5" fmla="*/ 0 w 1955800"/>
              <a:gd name="connsiteY5" fmla="*/ 38100 h 988709"/>
              <a:gd name="connsiteX6" fmla="*/ 0 w 1955800"/>
              <a:gd name="connsiteY6" fmla="*/ 342900 h 988709"/>
              <a:gd name="connsiteX7" fmla="*/ 673100 w 1955800"/>
              <a:gd name="connsiteY7" fmla="*/ 304800 h 988709"/>
              <a:gd name="connsiteX8" fmla="*/ 1190818 w 1955800"/>
              <a:gd name="connsiteY8" fmla="*/ 435252 h 988709"/>
              <a:gd name="connsiteX9" fmla="*/ 1406718 w 1955800"/>
              <a:gd name="connsiteY9" fmla="*/ 650571 h 988709"/>
              <a:gd name="connsiteX10" fmla="*/ 1607327 w 1955800"/>
              <a:gd name="connsiteY10" fmla="*/ 988709 h 988709"/>
              <a:gd name="connsiteX0" fmla="*/ 1790700 w 2012589"/>
              <a:gd name="connsiteY0" fmla="*/ 698500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0" fmla="*/ 1790700 w 2012589"/>
              <a:gd name="connsiteY0" fmla="*/ 698500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12" fmla="*/ 1790700 w 2012589"/>
              <a:gd name="connsiteY12" fmla="*/ 698500 h 988709"/>
              <a:gd name="connsiteX0" fmla="*/ 1607327 w 2012589"/>
              <a:gd name="connsiteY0" fmla="*/ 988709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0" fmla="*/ 1406718 w 2012589"/>
              <a:gd name="connsiteY0" fmla="*/ 650571 h 960438"/>
              <a:gd name="connsiteX1" fmla="*/ 2012589 w 2012589"/>
              <a:gd name="connsiteY1" fmla="*/ 960438 h 960438"/>
              <a:gd name="connsiteX2" fmla="*/ 1955800 w 2012589"/>
              <a:gd name="connsiteY2" fmla="*/ 505016 h 960438"/>
              <a:gd name="connsiteX3" fmla="*/ 1930400 w 2012589"/>
              <a:gd name="connsiteY3" fmla="*/ 445881 h 960438"/>
              <a:gd name="connsiteX4" fmla="*/ 1536700 w 2012589"/>
              <a:gd name="connsiteY4" fmla="*/ 266700 h 960438"/>
              <a:gd name="connsiteX5" fmla="*/ 749300 w 2012589"/>
              <a:gd name="connsiteY5" fmla="*/ 0 h 960438"/>
              <a:gd name="connsiteX6" fmla="*/ 0 w 2012589"/>
              <a:gd name="connsiteY6" fmla="*/ 38100 h 960438"/>
              <a:gd name="connsiteX7" fmla="*/ 0 w 2012589"/>
              <a:gd name="connsiteY7" fmla="*/ 342900 h 960438"/>
              <a:gd name="connsiteX8" fmla="*/ 673100 w 2012589"/>
              <a:gd name="connsiteY8" fmla="*/ 304800 h 960438"/>
              <a:gd name="connsiteX9" fmla="*/ 1190818 w 2012589"/>
              <a:gd name="connsiteY9" fmla="*/ 435252 h 960438"/>
              <a:gd name="connsiteX10" fmla="*/ 1406718 w 2012589"/>
              <a:gd name="connsiteY10" fmla="*/ 650571 h 960438"/>
              <a:gd name="connsiteX0" fmla="*/ 1406718 w 1955800"/>
              <a:gd name="connsiteY0" fmla="*/ 650571 h 800100"/>
              <a:gd name="connsiteX1" fmla="*/ 1828800 w 1955800"/>
              <a:gd name="connsiteY1" fmla="*/ 800100 h 800100"/>
              <a:gd name="connsiteX2" fmla="*/ 1955800 w 1955800"/>
              <a:gd name="connsiteY2" fmla="*/ 505016 h 800100"/>
              <a:gd name="connsiteX3" fmla="*/ 1930400 w 1955800"/>
              <a:gd name="connsiteY3" fmla="*/ 445881 h 800100"/>
              <a:gd name="connsiteX4" fmla="*/ 1536700 w 1955800"/>
              <a:gd name="connsiteY4" fmla="*/ 266700 h 800100"/>
              <a:gd name="connsiteX5" fmla="*/ 749300 w 1955800"/>
              <a:gd name="connsiteY5" fmla="*/ 0 h 800100"/>
              <a:gd name="connsiteX6" fmla="*/ 0 w 1955800"/>
              <a:gd name="connsiteY6" fmla="*/ 38100 h 800100"/>
              <a:gd name="connsiteX7" fmla="*/ 0 w 1955800"/>
              <a:gd name="connsiteY7" fmla="*/ 342900 h 800100"/>
              <a:gd name="connsiteX8" fmla="*/ 673100 w 1955800"/>
              <a:gd name="connsiteY8" fmla="*/ 304800 h 800100"/>
              <a:gd name="connsiteX9" fmla="*/ 1190818 w 1955800"/>
              <a:gd name="connsiteY9" fmla="*/ 435252 h 800100"/>
              <a:gd name="connsiteX10" fmla="*/ 1406718 w 1955800"/>
              <a:gd name="connsiteY10" fmla="*/ 650571 h 800100"/>
              <a:gd name="connsiteX0" fmla="*/ 1406718 w 1955800"/>
              <a:gd name="connsiteY0" fmla="*/ 650571 h 800100"/>
              <a:gd name="connsiteX1" fmla="*/ 1828800 w 1955800"/>
              <a:gd name="connsiteY1" fmla="*/ 800100 h 800100"/>
              <a:gd name="connsiteX2" fmla="*/ 1955800 w 1955800"/>
              <a:gd name="connsiteY2" fmla="*/ 505016 h 800100"/>
              <a:gd name="connsiteX3" fmla="*/ 1930400 w 1955800"/>
              <a:gd name="connsiteY3" fmla="*/ 445881 h 800100"/>
              <a:gd name="connsiteX4" fmla="*/ 1536700 w 1955800"/>
              <a:gd name="connsiteY4" fmla="*/ 266700 h 800100"/>
              <a:gd name="connsiteX5" fmla="*/ 749300 w 1955800"/>
              <a:gd name="connsiteY5" fmla="*/ 0 h 800100"/>
              <a:gd name="connsiteX6" fmla="*/ 0 w 1955800"/>
              <a:gd name="connsiteY6" fmla="*/ 38100 h 800100"/>
              <a:gd name="connsiteX7" fmla="*/ 0 w 1955800"/>
              <a:gd name="connsiteY7" fmla="*/ 342900 h 800100"/>
              <a:gd name="connsiteX8" fmla="*/ 673100 w 1955800"/>
              <a:gd name="connsiteY8" fmla="*/ 304800 h 800100"/>
              <a:gd name="connsiteX9" fmla="*/ 1190818 w 1955800"/>
              <a:gd name="connsiteY9" fmla="*/ 435252 h 800100"/>
              <a:gd name="connsiteX10" fmla="*/ 1406718 w 1955800"/>
              <a:gd name="connsiteY10" fmla="*/ 650571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5800" h="800100">
                <a:moveTo>
                  <a:pt x="1406718" y="650571"/>
                </a:moveTo>
                <a:lnTo>
                  <a:pt x="1828800" y="800100"/>
                </a:lnTo>
                <a:lnTo>
                  <a:pt x="1955800" y="505016"/>
                </a:lnTo>
                <a:lnTo>
                  <a:pt x="1930400" y="445881"/>
                </a:lnTo>
                <a:lnTo>
                  <a:pt x="1536700" y="266700"/>
                </a:lnTo>
                <a:lnTo>
                  <a:pt x="749300" y="0"/>
                </a:lnTo>
                <a:lnTo>
                  <a:pt x="0" y="38100"/>
                </a:lnTo>
                <a:lnTo>
                  <a:pt x="0" y="342900"/>
                </a:lnTo>
                <a:lnTo>
                  <a:pt x="673100" y="304800"/>
                </a:lnTo>
                <a:lnTo>
                  <a:pt x="1190818" y="435252"/>
                </a:lnTo>
                <a:lnTo>
                  <a:pt x="1406718" y="650571"/>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868918767"/>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grpSp>
        <p:nvGrpSpPr>
          <p:cNvPr id="3" name="Group 85"/>
          <p:cNvGrpSpPr/>
          <p:nvPr/>
        </p:nvGrpSpPr>
        <p:grpSpPr>
          <a:xfrm>
            <a:off x="5191046" y="2594254"/>
            <a:ext cx="1021845" cy="1942071"/>
            <a:chOff x="5191046" y="2594254"/>
            <a:chExt cx="1021845" cy="194207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73" name="TextBox 72"/>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sp>
          <p:nvSpPr>
            <p:cNvPr id="82" name="TextBox 81"/>
            <p:cNvSpPr txBox="1"/>
            <p:nvPr/>
          </p:nvSpPr>
          <p:spPr>
            <a:xfrm>
              <a:off x="5582019" y="4259326"/>
              <a:ext cx="262662" cy="276999"/>
            </a:xfrm>
            <a:prstGeom prst="rect">
              <a:avLst/>
            </a:prstGeom>
            <a:noFill/>
          </p:spPr>
          <p:txBody>
            <a:bodyPr wrap="none" rtlCol="0">
              <a:spAutoFit/>
            </a:bodyPr>
            <a:lstStyle/>
            <a:p>
              <a:r>
                <a:rPr lang="en-US" sz="1200" dirty="0" smtClean="0"/>
                <a:t>4</a:t>
              </a:r>
              <a:endParaRPr lang="en-US" sz="1200" dirty="0"/>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grpSp>
      <p:sp>
        <p:nvSpPr>
          <p:cNvPr id="25" name="Freeform 24"/>
          <p:cNvSpPr/>
          <p:nvPr/>
        </p:nvSpPr>
        <p:spPr>
          <a:xfrm>
            <a:off x="4406900" y="3352800"/>
            <a:ext cx="1511300" cy="1359932"/>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346200"/>
              <a:gd name="connsiteY0" fmla="*/ 25400 h 2121932"/>
              <a:gd name="connsiteX1" fmla="*/ 1079500 w 1346200"/>
              <a:gd name="connsiteY1" fmla="*/ 0 h 2121932"/>
              <a:gd name="connsiteX2" fmla="*/ 749300 w 1346200"/>
              <a:gd name="connsiteY2" fmla="*/ 762000 h 2121932"/>
              <a:gd name="connsiteX3" fmla="*/ 0 w 1346200"/>
              <a:gd name="connsiteY3" fmla="*/ 800100 h 2121932"/>
              <a:gd name="connsiteX4" fmla="*/ 0 w 1346200"/>
              <a:gd name="connsiteY4" fmla="*/ 1104900 h 2121932"/>
              <a:gd name="connsiteX5" fmla="*/ 673100 w 1346200"/>
              <a:gd name="connsiteY5" fmla="*/ 1066800 h 2121932"/>
              <a:gd name="connsiteX6" fmla="*/ 1168400 w 1346200"/>
              <a:gd name="connsiteY6" fmla="*/ 2121932 h 2121932"/>
              <a:gd name="connsiteX7" fmla="*/ 1346200 w 1346200"/>
              <a:gd name="connsiteY7" fmla="*/ 25400 h 2121932"/>
              <a:gd name="connsiteX0" fmla="*/ 1511300 w 1511300"/>
              <a:gd name="connsiteY0" fmla="*/ 2041246 h 2121932"/>
              <a:gd name="connsiteX1" fmla="*/ 1079500 w 1511300"/>
              <a:gd name="connsiteY1" fmla="*/ 0 h 2121932"/>
              <a:gd name="connsiteX2" fmla="*/ 749300 w 1511300"/>
              <a:gd name="connsiteY2" fmla="*/ 762000 h 2121932"/>
              <a:gd name="connsiteX3" fmla="*/ 0 w 1511300"/>
              <a:gd name="connsiteY3" fmla="*/ 800100 h 2121932"/>
              <a:gd name="connsiteX4" fmla="*/ 0 w 1511300"/>
              <a:gd name="connsiteY4" fmla="*/ 1104900 h 2121932"/>
              <a:gd name="connsiteX5" fmla="*/ 673100 w 1511300"/>
              <a:gd name="connsiteY5" fmla="*/ 1066800 h 2121932"/>
              <a:gd name="connsiteX6" fmla="*/ 1168400 w 1511300"/>
              <a:gd name="connsiteY6" fmla="*/ 2121932 h 2121932"/>
              <a:gd name="connsiteX7" fmla="*/ 1511300 w 1511300"/>
              <a:gd name="connsiteY7" fmla="*/ 2041246 h 2121932"/>
              <a:gd name="connsiteX0" fmla="*/ 1511300 w 1511300"/>
              <a:gd name="connsiteY0" fmla="*/ 1279246 h 1359932"/>
              <a:gd name="connsiteX1" fmla="*/ 1473200 w 1511300"/>
              <a:gd name="connsiteY1" fmla="*/ 812800 h 1359932"/>
              <a:gd name="connsiteX2" fmla="*/ 749300 w 1511300"/>
              <a:gd name="connsiteY2" fmla="*/ 0 h 1359932"/>
              <a:gd name="connsiteX3" fmla="*/ 0 w 1511300"/>
              <a:gd name="connsiteY3" fmla="*/ 38100 h 1359932"/>
              <a:gd name="connsiteX4" fmla="*/ 0 w 1511300"/>
              <a:gd name="connsiteY4" fmla="*/ 342900 h 1359932"/>
              <a:gd name="connsiteX5" fmla="*/ 673100 w 1511300"/>
              <a:gd name="connsiteY5" fmla="*/ 304800 h 1359932"/>
              <a:gd name="connsiteX6" fmla="*/ 1168400 w 1511300"/>
              <a:gd name="connsiteY6" fmla="*/ 1359932 h 1359932"/>
              <a:gd name="connsiteX7" fmla="*/ 1511300 w 1511300"/>
              <a:gd name="connsiteY7" fmla="*/ 1279246 h 135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1300" h="1359932">
                <a:moveTo>
                  <a:pt x="1511300" y="1279246"/>
                </a:moveTo>
                <a:lnTo>
                  <a:pt x="1473200" y="812800"/>
                </a:lnTo>
                <a:lnTo>
                  <a:pt x="749300" y="0"/>
                </a:lnTo>
                <a:lnTo>
                  <a:pt x="0" y="38100"/>
                </a:lnTo>
                <a:lnTo>
                  <a:pt x="0" y="342900"/>
                </a:lnTo>
                <a:lnTo>
                  <a:pt x="673100" y="304800"/>
                </a:lnTo>
                <a:lnTo>
                  <a:pt x="1168400" y="1359932"/>
                </a:lnTo>
                <a:lnTo>
                  <a:pt x="1511300" y="1279246"/>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53446489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smtClean="0">
                <a:solidFill>
                  <a:srgbClr val="000000"/>
                </a:solidFill>
                <a:latin typeface="Calibri" pitchFamily="34" charset="0"/>
              </a:rPr>
              <a:t>Generating RNA-Seq:  </a:t>
            </a:r>
            <a:r>
              <a:rPr lang="en-US" sz="3600" b="1" i="1" dirty="0" smtClean="0">
                <a:solidFill>
                  <a:srgbClr val="000000"/>
                </a:solidFill>
                <a:latin typeface="Calibri" pitchFamily="34" charset="0"/>
              </a:rPr>
              <a:t>How to Choose?</a:t>
            </a:r>
            <a:endParaRPr lang="en-US" sz="3600" b="1" i="1" dirty="0">
              <a:solidFill>
                <a:srgbClr val="000000"/>
              </a:solidFill>
              <a:latin typeface="Calibri" pitchFamily="34" charset="0"/>
            </a:endParaRP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301496" y="2443784"/>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smtClean="0">
                  <a:solidFill>
                    <a:srgbClr val="000000"/>
                  </a:solidFill>
                  <a:latin typeface="Calibri" pitchFamily="34" charset="0"/>
                </a:rPr>
                <a:t>Illumina</a:t>
              </a:r>
              <a:endParaRPr lang="en-US" b="1" dirty="0">
                <a:solidFill>
                  <a:srgbClr val="000000"/>
                </a:solidFill>
                <a:latin typeface="Calibri" pitchFamily="34" charset="0"/>
              </a:endParaRPr>
            </a:p>
          </p:txBody>
        </p:sp>
      </p:grpSp>
      <p:grpSp>
        <p:nvGrpSpPr>
          <p:cNvPr id="3" name="Group 27"/>
          <p:cNvGrpSpPr/>
          <p:nvPr/>
        </p:nvGrpSpPr>
        <p:grpSpPr>
          <a:xfrm>
            <a:off x="2690099" y="2443784"/>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smtClean="0">
                  <a:solidFill>
                    <a:srgbClr val="000000"/>
                  </a:solidFill>
                  <a:latin typeface="Calibri" pitchFamily="34" charset="0"/>
                </a:rPr>
                <a:t>454</a:t>
              </a:r>
              <a:endParaRPr lang="en-US" b="1" dirty="0">
                <a:solidFill>
                  <a:srgbClr val="000000"/>
                </a:solidFill>
                <a:latin typeface="Calibri" pitchFamily="34" charset="0"/>
              </a:endParaRPr>
            </a:p>
          </p:txBody>
        </p:sp>
      </p:grpSp>
      <p:grpSp>
        <p:nvGrpSpPr>
          <p:cNvPr id="4" name="Group 28"/>
          <p:cNvGrpSpPr/>
          <p:nvPr/>
        </p:nvGrpSpPr>
        <p:grpSpPr>
          <a:xfrm>
            <a:off x="5229998" y="2443784"/>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smtClean="0">
                  <a:solidFill>
                    <a:srgbClr val="000000"/>
                  </a:solidFill>
                  <a:latin typeface="Calibri" pitchFamily="34" charset="0"/>
                </a:rPr>
                <a:t>SOLiD</a:t>
              </a:r>
              <a:endParaRPr lang="en-US" b="1" dirty="0">
                <a:solidFill>
                  <a:srgbClr val="000000"/>
                </a:solidFill>
                <a:latin typeface="Calibri" pitchFamily="34" charset="0"/>
              </a:endParaRPr>
            </a:p>
          </p:txBody>
        </p:sp>
      </p:grpSp>
      <p:grpSp>
        <p:nvGrpSpPr>
          <p:cNvPr id="5" name="Group 29"/>
          <p:cNvGrpSpPr/>
          <p:nvPr/>
        </p:nvGrpSpPr>
        <p:grpSpPr>
          <a:xfrm>
            <a:off x="7484491" y="2443784"/>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smtClean="0">
                  <a:solidFill>
                    <a:srgbClr val="000000"/>
                  </a:solidFill>
                  <a:latin typeface="Calibri" pitchFamily="34" charset="0"/>
                </a:rPr>
                <a:t>Helicos</a:t>
              </a:r>
              <a:endParaRPr lang="en-US" b="1" dirty="0">
                <a:solidFill>
                  <a:srgbClr val="000000"/>
                </a:solidFill>
                <a:latin typeface="Calibri" pitchFamily="34" charset="0"/>
              </a:endParaRPr>
            </a:p>
          </p:txBody>
        </p:sp>
      </p:grpSp>
      <p:grpSp>
        <p:nvGrpSpPr>
          <p:cNvPr id="9" name="Group 8"/>
          <p:cNvGrpSpPr/>
          <p:nvPr/>
        </p:nvGrpSpPr>
        <p:grpSpPr>
          <a:xfrm>
            <a:off x="3052422" y="4460227"/>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smtClean="0">
                  <a:solidFill>
                    <a:srgbClr val="000000"/>
                  </a:solidFill>
                  <a:latin typeface="Calibri" pitchFamily="34" charset="0"/>
                </a:rPr>
                <a:t>Pacific Biosciences</a:t>
              </a:r>
              <a:endParaRPr lang="en-US" b="1" dirty="0">
                <a:solidFill>
                  <a:srgbClr val="000000"/>
                </a:solidFill>
                <a:latin typeface="Calibri" pitchFamily="34" charset="0"/>
              </a:endParaRPr>
            </a:p>
          </p:txBody>
        </p:sp>
      </p:grpSp>
      <p:grpSp>
        <p:nvGrpSpPr>
          <p:cNvPr id="10" name="Group 9"/>
          <p:cNvGrpSpPr/>
          <p:nvPr/>
        </p:nvGrpSpPr>
        <p:grpSpPr>
          <a:xfrm>
            <a:off x="301496" y="4460227"/>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smtClean="0">
                  <a:solidFill>
                    <a:srgbClr val="000000"/>
                  </a:solidFill>
                  <a:latin typeface="Calibri" pitchFamily="34" charset="0"/>
                </a:rPr>
                <a:t>Ion Torrent</a:t>
              </a:r>
              <a:endParaRPr lang="en-US" b="1" dirty="0">
                <a:solidFill>
                  <a:srgbClr val="000000"/>
                </a:solidFill>
                <a:latin typeface="Calibri" pitchFamily="34" charset="0"/>
              </a:endParaRPr>
            </a:p>
          </p:txBody>
        </p:sp>
      </p:grpSp>
      <p:grpSp>
        <p:nvGrpSpPr>
          <p:cNvPr id="11" name="Group 10"/>
          <p:cNvGrpSpPr/>
          <p:nvPr/>
        </p:nvGrpSpPr>
        <p:grpSpPr>
          <a:xfrm>
            <a:off x="6325830" y="4460227"/>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smtClean="0">
                  <a:solidFill>
                    <a:srgbClr val="000000"/>
                  </a:solidFill>
                  <a:latin typeface="Calibri" pitchFamily="34" charset="0"/>
                </a:rPr>
                <a:t>Oxford Nanopore</a:t>
              </a:r>
              <a:endParaRPr lang="en-US" b="1" dirty="0">
                <a:solidFill>
                  <a:srgbClr val="000000"/>
                </a:solidFill>
                <a:latin typeface="Calibri" pitchFamily="34" charset="0"/>
              </a:endParaRPr>
            </a:p>
          </p:txBody>
        </p:sp>
      </p:grpSp>
      <p:sp>
        <p:nvSpPr>
          <p:cNvPr id="6" name="TextBox 5"/>
          <p:cNvSpPr txBox="1"/>
          <p:nvPr/>
        </p:nvSpPr>
        <p:spPr>
          <a:xfrm>
            <a:off x="0" y="6492993"/>
            <a:ext cx="4055918" cy="338554"/>
          </a:xfrm>
          <a:prstGeom prst="rect">
            <a:avLst/>
          </a:prstGeom>
          <a:noFill/>
        </p:spPr>
        <p:txBody>
          <a:bodyPr wrap="none" rtlCol="0">
            <a:spAutoFit/>
          </a:bodyPr>
          <a:lstStyle/>
          <a:p>
            <a:r>
              <a:rPr lang="en-US" sz="1600" dirty="0" smtClean="0"/>
              <a:t>Slide courtesy of Joshua Levin, Broad Institute.</a:t>
            </a:r>
            <a:endParaRPr lang="en-US" sz="1600" dirty="0"/>
          </a:p>
        </p:txBody>
      </p:sp>
      <p:sp>
        <p:nvSpPr>
          <p:cNvPr id="7" name="TextBox 6"/>
          <p:cNvSpPr txBox="1"/>
          <p:nvPr/>
        </p:nvSpPr>
        <p:spPr>
          <a:xfrm>
            <a:off x="877968" y="1353894"/>
            <a:ext cx="7592643" cy="461665"/>
          </a:xfrm>
          <a:prstGeom prst="rect">
            <a:avLst/>
          </a:prstGeom>
          <a:noFill/>
        </p:spPr>
        <p:txBody>
          <a:bodyPr wrap="none" rtlCol="0">
            <a:spAutoFit/>
          </a:bodyPr>
          <a:lstStyle/>
          <a:p>
            <a:r>
              <a:rPr lang="en-US" sz="2400" dirty="0" smtClean="0"/>
              <a:t>Many different instruments hit the scene in the last decade</a:t>
            </a:r>
            <a:endParaRPr lang="en-US" sz="2400" dirty="0"/>
          </a:p>
        </p:txBody>
      </p:sp>
    </p:spTree>
    <p:extLst>
      <p:ext uri="{BB962C8B-B14F-4D97-AF65-F5344CB8AC3E}">
        <p14:creationId xmlns:p14="http://schemas.microsoft.com/office/powerpoint/2010/main" val="257842710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sp>
        <p:nvSpPr>
          <p:cNvPr id="18" name="TextBox 17"/>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smtClean="0">
                <a:solidFill>
                  <a:srgbClr val="FF0000"/>
                </a:solidFill>
              </a:rPr>
              <a:t>C</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1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560461223"/>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sp>
        <p:nvSpPr>
          <p:cNvPr id="18" name="TextBox 17"/>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smtClean="0">
                <a:solidFill>
                  <a:srgbClr val="FF0000"/>
                </a:solidFill>
              </a:rPr>
              <a:t>C</a:t>
            </a:r>
            <a:endParaRPr lang="en-US" b="1" dirty="0">
              <a:solidFill>
                <a:srgbClr val="FF0000"/>
              </a:solidFill>
            </a:endParaRPr>
          </a:p>
        </p:txBody>
      </p:sp>
      <p:grpSp>
        <p:nvGrpSpPr>
          <p:cNvPr id="2" name="Group 24"/>
          <p:cNvGrpSpPr/>
          <p:nvPr/>
        </p:nvGrpSpPr>
        <p:grpSpPr>
          <a:xfrm rot="2375246">
            <a:off x="5707211" y="4088909"/>
            <a:ext cx="605536" cy="1150689"/>
            <a:chOff x="5442973" y="3647467"/>
            <a:chExt cx="605536" cy="1150689"/>
          </a:xfrm>
        </p:grpSpPr>
        <p:cxnSp>
          <p:nvCxnSpPr>
            <p:cNvPr id="21" name="Straight Connector 20"/>
            <p:cNvCxnSpPr/>
            <p:nvPr/>
          </p:nvCxnSpPr>
          <p:spPr>
            <a:xfrm flipV="1">
              <a:off x="5442973" y="3647467"/>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5442973" y="4038389"/>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442973" y="422305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442973" y="4223055"/>
              <a:ext cx="290740" cy="575101"/>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 name="Group 26"/>
          <p:cNvGrpSpPr/>
          <p:nvPr/>
        </p:nvGrpSpPr>
        <p:grpSpPr>
          <a:xfrm rot="19305232">
            <a:off x="5668620" y="1857397"/>
            <a:ext cx="605536" cy="1150689"/>
            <a:chOff x="5442973" y="3647467"/>
            <a:chExt cx="605536" cy="1150689"/>
          </a:xfrm>
        </p:grpSpPr>
        <p:cxnSp>
          <p:nvCxnSpPr>
            <p:cNvPr id="28" name="Straight Connector 27"/>
            <p:cNvCxnSpPr/>
            <p:nvPr/>
          </p:nvCxnSpPr>
          <p:spPr>
            <a:xfrm flipV="1">
              <a:off x="5442973" y="3647467"/>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5442973" y="4038389"/>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442973" y="422305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442973" y="4223055"/>
              <a:ext cx="290740" cy="575101"/>
            </a:xfrm>
            <a:prstGeom prst="line">
              <a:avLst/>
            </a:prstGeom>
          </p:spPr>
          <p:style>
            <a:lnRef idx="2">
              <a:schemeClr val="accent1"/>
            </a:lnRef>
            <a:fillRef idx="0">
              <a:schemeClr val="accent1"/>
            </a:fillRef>
            <a:effectRef idx="1">
              <a:schemeClr val="accent1"/>
            </a:effectRef>
            <a:fontRef idx="minor">
              <a:schemeClr val="tx1"/>
            </a:fontRef>
          </p:style>
        </p:cxnSp>
      </p:grpSp>
      <p:sp>
        <p:nvSpPr>
          <p:cNvPr id="32" name="TextBox 31"/>
          <p:cNvSpPr txBox="1"/>
          <p:nvPr/>
        </p:nvSpPr>
        <p:spPr>
          <a:xfrm>
            <a:off x="5413641" y="1619003"/>
            <a:ext cx="330289" cy="369332"/>
          </a:xfrm>
          <a:prstGeom prst="rect">
            <a:avLst/>
          </a:prstGeom>
          <a:noFill/>
        </p:spPr>
        <p:txBody>
          <a:bodyPr wrap="none" rtlCol="0">
            <a:spAutoFit/>
          </a:bodyPr>
          <a:lstStyle/>
          <a:p>
            <a:r>
              <a:rPr lang="en-US" dirty="0" smtClean="0"/>
              <a:t>G</a:t>
            </a:r>
            <a:endParaRPr lang="en-US" dirty="0"/>
          </a:p>
        </p:txBody>
      </p:sp>
      <p:sp>
        <p:nvSpPr>
          <p:cNvPr id="33" name="TextBox 32"/>
          <p:cNvSpPr txBox="1"/>
          <p:nvPr/>
        </p:nvSpPr>
        <p:spPr>
          <a:xfrm>
            <a:off x="6158989" y="1731145"/>
            <a:ext cx="318229" cy="369332"/>
          </a:xfrm>
          <a:prstGeom prst="rect">
            <a:avLst/>
          </a:prstGeom>
          <a:noFill/>
        </p:spPr>
        <p:txBody>
          <a:bodyPr wrap="none" rtlCol="0">
            <a:spAutoFit/>
          </a:bodyPr>
          <a:lstStyle/>
          <a:p>
            <a:r>
              <a:rPr lang="en-US" dirty="0" smtClean="0"/>
              <a:t>A</a:t>
            </a:r>
            <a:endParaRPr lang="en-US" dirty="0"/>
          </a:p>
        </p:txBody>
      </p:sp>
      <p:sp>
        <p:nvSpPr>
          <p:cNvPr id="34" name="TextBox 33"/>
          <p:cNvSpPr txBox="1"/>
          <p:nvPr/>
        </p:nvSpPr>
        <p:spPr>
          <a:xfrm>
            <a:off x="6401233" y="2159786"/>
            <a:ext cx="366804" cy="369332"/>
          </a:xfrm>
          <a:prstGeom prst="rect">
            <a:avLst/>
          </a:prstGeom>
          <a:noFill/>
        </p:spPr>
        <p:txBody>
          <a:bodyPr wrap="square" rtlCol="0">
            <a:spAutoFit/>
          </a:bodyPr>
          <a:lstStyle/>
          <a:p>
            <a:r>
              <a:rPr lang="en-US" dirty="0" smtClean="0"/>
              <a:t>T</a:t>
            </a:r>
            <a:endParaRPr lang="en-US" dirty="0"/>
          </a:p>
        </p:txBody>
      </p:sp>
      <p:sp>
        <p:nvSpPr>
          <p:cNvPr id="35" name="TextBox 34"/>
          <p:cNvSpPr txBox="1"/>
          <p:nvPr/>
        </p:nvSpPr>
        <p:spPr>
          <a:xfrm>
            <a:off x="6334786" y="2767823"/>
            <a:ext cx="312906" cy="369332"/>
          </a:xfrm>
          <a:prstGeom prst="rect">
            <a:avLst/>
          </a:prstGeom>
          <a:noFill/>
        </p:spPr>
        <p:txBody>
          <a:bodyPr wrap="none" rtlCol="0">
            <a:spAutoFit/>
          </a:bodyPr>
          <a:lstStyle/>
          <a:p>
            <a:r>
              <a:rPr lang="en-US" dirty="0" smtClean="0"/>
              <a:t>C</a:t>
            </a:r>
            <a:endParaRPr lang="en-US" dirty="0"/>
          </a:p>
        </p:txBody>
      </p:sp>
      <p:sp>
        <p:nvSpPr>
          <p:cNvPr id="36" name="TextBox 35"/>
          <p:cNvSpPr txBox="1"/>
          <p:nvPr/>
        </p:nvSpPr>
        <p:spPr>
          <a:xfrm>
            <a:off x="6412088" y="3941074"/>
            <a:ext cx="330289" cy="369332"/>
          </a:xfrm>
          <a:prstGeom prst="rect">
            <a:avLst/>
          </a:prstGeom>
          <a:noFill/>
        </p:spPr>
        <p:txBody>
          <a:bodyPr wrap="none" rtlCol="0">
            <a:spAutoFit/>
          </a:bodyPr>
          <a:lstStyle/>
          <a:p>
            <a:r>
              <a:rPr lang="en-US" dirty="0" smtClean="0"/>
              <a:t>G</a:t>
            </a:r>
            <a:endParaRPr lang="en-US" dirty="0"/>
          </a:p>
        </p:txBody>
      </p:sp>
      <p:sp>
        <p:nvSpPr>
          <p:cNvPr id="37" name="TextBox 36"/>
          <p:cNvSpPr txBox="1"/>
          <p:nvPr/>
        </p:nvSpPr>
        <p:spPr>
          <a:xfrm>
            <a:off x="6359018" y="4520618"/>
            <a:ext cx="318229" cy="369332"/>
          </a:xfrm>
          <a:prstGeom prst="rect">
            <a:avLst/>
          </a:prstGeom>
          <a:noFill/>
        </p:spPr>
        <p:txBody>
          <a:bodyPr wrap="none" rtlCol="0">
            <a:spAutoFit/>
          </a:bodyPr>
          <a:lstStyle/>
          <a:p>
            <a:r>
              <a:rPr lang="en-US" dirty="0" smtClean="0"/>
              <a:t>A</a:t>
            </a:r>
            <a:endParaRPr lang="en-US" dirty="0"/>
          </a:p>
        </p:txBody>
      </p:sp>
      <p:sp>
        <p:nvSpPr>
          <p:cNvPr id="38" name="TextBox 37"/>
          <p:cNvSpPr txBox="1"/>
          <p:nvPr/>
        </p:nvSpPr>
        <p:spPr>
          <a:xfrm>
            <a:off x="6045284" y="4912848"/>
            <a:ext cx="366804" cy="369332"/>
          </a:xfrm>
          <a:prstGeom prst="rect">
            <a:avLst/>
          </a:prstGeom>
          <a:noFill/>
        </p:spPr>
        <p:txBody>
          <a:bodyPr wrap="square" rtlCol="0">
            <a:spAutoFit/>
          </a:bodyPr>
          <a:lstStyle/>
          <a:p>
            <a:r>
              <a:rPr lang="en-US" dirty="0" smtClean="0"/>
              <a:t>T</a:t>
            </a:r>
            <a:endParaRPr lang="en-US" dirty="0"/>
          </a:p>
        </p:txBody>
      </p:sp>
      <p:sp>
        <p:nvSpPr>
          <p:cNvPr id="39" name="TextBox 38"/>
          <p:cNvSpPr txBox="1"/>
          <p:nvPr/>
        </p:nvSpPr>
        <p:spPr>
          <a:xfrm>
            <a:off x="5437232" y="5021636"/>
            <a:ext cx="312906" cy="369332"/>
          </a:xfrm>
          <a:prstGeom prst="rect">
            <a:avLst/>
          </a:prstGeom>
          <a:noFill/>
        </p:spPr>
        <p:txBody>
          <a:bodyPr wrap="none" rtlCol="0">
            <a:spAutoFit/>
          </a:bodyPr>
          <a:lstStyle/>
          <a:p>
            <a:r>
              <a:rPr lang="en-US" dirty="0" smtClean="0"/>
              <a:t>C</a:t>
            </a:r>
            <a:endParaRPr lang="en-US" dirty="0"/>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46" name="TextBox 45"/>
          <p:cNvSpPr txBox="1"/>
          <p:nvPr/>
        </p:nvSpPr>
        <p:spPr>
          <a:xfrm>
            <a:off x="6568697" y="4172478"/>
            <a:ext cx="262662" cy="276999"/>
          </a:xfrm>
          <a:prstGeom prst="rect">
            <a:avLst/>
          </a:prstGeom>
          <a:noFill/>
        </p:spPr>
        <p:txBody>
          <a:bodyPr wrap="none" rtlCol="0">
            <a:spAutoFit/>
          </a:bodyPr>
          <a:lstStyle/>
          <a:p>
            <a:r>
              <a:rPr lang="en-US" sz="1200" dirty="0" smtClean="0"/>
              <a:t>1</a:t>
            </a:r>
            <a:endParaRPr lang="en-US" sz="1200" dirty="0"/>
          </a:p>
        </p:txBody>
      </p:sp>
      <p:sp>
        <p:nvSpPr>
          <p:cNvPr id="47" name="TextBox 46"/>
          <p:cNvSpPr txBox="1"/>
          <p:nvPr/>
        </p:nvSpPr>
        <p:spPr>
          <a:xfrm>
            <a:off x="6503997" y="4715694"/>
            <a:ext cx="262662" cy="276999"/>
          </a:xfrm>
          <a:prstGeom prst="rect">
            <a:avLst/>
          </a:prstGeom>
          <a:noFill/>
        </p:spPr>
        <p:txBody>
          <a:bodyPr wrap="none" rtlCol="0">
            <a:spAutoFit/>
          </a:bodyPr>
          <a:lstStyle/>
          <a:p>
            <a:r>
              <a:rPr lang="en-US" sz="1200" dirty="0" smtClean="0"/>
              <a:t>1</a:t>
            </a:r>
            <a:endParaRPr lang="en-US" sz="1200" dirty="0"/>
          </a:p>
        </p:txBody>
      </p:sp>
      <p:sp>
        <p:nvSpPr>
          <p:cNvPr id="48" name="TextBox 47"/>
          <p:cNvSpPr txBox="1"/>
          <p:nvPr/>
        </p:nvSpPr>
        <p:spPr>
          <a:xfrm>
            <a:off x="6157067" y="5063502"/>
            <a:ext cx="262662" cy="276999"/>
          </a:xfrm>
          <a:prstGeom prst="rect">
            <a:avLst/>
          </a:prstGeom>
          <a:noFill/>
        </p:spPr>
        <p:txBody>
          <a:bodyPr wrap="none" rtlCol="0">
            <a:spAutoFit/>
          </a:bodyPr>
          <a:lstStyle/>
          <a:p>
            <a:r>
              <a:rPr lang="en-US" sz="1200" dirty="0" smtClean="0"/>
              <a:t>1</a:t>
            </a:r>
            <a:endParaRPr lang="en-US" sz="1200" dirty="0"/>
          </a:p>
        </p:txBody>
      </p:sp>
      <p:sp>
        <p:nvSpPr>
          <p:cNvPr id="49" name="TextBox 48"/>
          <p:cNvSpPr txBox="1"/>
          <p:nvPr/>
        </p:nvSpPr>
        <p:spPr>
          <a:xfrm>
            <a:off x="5613294" y="5180289"/>
            <a:ext cx="262662" cy="276999"/>
          </a:xfrm>
          <a:prstGeom prst="rect">
            <a:avLst/>
          </a:prstGeom>
          <a:noFill/>
        </p:spPr>
        <p:txBody>
          <a:bodyPr wrap="none" rtlCol="0">
            <a:spAutoFit/>
          </a:bodyPr>
          <a:lstStyle/>
          <a:p>
            <a:r>
              <a:rPr lang="en-US" sz="1200" dirty="0" smtClean="0"/>
              <a:t>1</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sp>
        <p:nvSpPr>
          <p:cNvPr id="51" name="TextBox 50"/>
          <p:cNvSpPr txBox="1"/>
          <p:nvPr/>
        </p:nvSpPr>
        <p:spPr>
          <a:xfrm>
            <a:off x="6501070" y="2373299"/>
            <a:ext cx="262662" cy="276999"/>
          </a:xfrm>
          <a:prstGeom prst="rect">
            <a:avLst/>
          </a:prstGeom>
          <a:noFill/>
        </p:spPr>
        <p:txBody>
          <a:bodyPr wrap="none" rtlCol="0">
            <a:spAutoFit/>
          </a:bodyPr>
          <a:lstStyle/>
          <a:p>
            <a:r>
              <a:rPr lang="en-US" sz="1200" dirty="0"/>
              <a:t>1</a:t>
            </a:r>
          </a:p>
        </p:txBody>
      </p:sp>
      <p:sp>
        <p:nvSpPr>
          <p:cNvPr id="52" name="TextBox 51"/>
          <p:cNvSpPr txBox="1"/>
          <p:nvPr/>
        </p:nvSpPr>
        <p:spPr>
          <a:xfrm>
            <a:off x="6490645" y="2970795"/>
            <a:ext cx="262662" cy="276999"/>
          </a:xfrm>
          <a:prstGeom prst="rect">
            <a:avLst/>
          </a:prstGeom>
          <a:noFill/>
        </p:spPr>
        <p:txBody>
          <a:bodyPr wrap="none" rtlCol="0">
            <a:spAutoFit/>
          </a:bodyPr>
          <a:lstStyle/>
          <a:p>
            <a:r>
              <a:rPr lang="en-US" sz="1200" dirty="0" smtClean="0"/>
              <a:t>0</a:t>
            </a:r>
            <a:endParaRPr lang="en-US" sz="1200" dirty="0"/>
          </a:p>
        </p:txBody>
      </p:sp>
      <p:sp>
        <p:nvSpPr>
          <p:cNvPr id="53" name="TextBox 52"/>
          <p:cNvSpPr txBox="1"/>
          <p:nvPr/>
        </p:nvSpPr>
        <p:spPr>
          <a:xfrm>
            <a:off x="5619878" y="1796167"/>
            <a:ext cx="262662" cy="276999"/>
          </a:xfrm>
          <a:prstGeom prst="rect">
            <a:avLst/>
          </a:prstGeom>
          <a:noFill/>
        </p:spPr>
        <p:txBody>
          <a:bodyPr wrap="none" rtlCol="0">
            <a:spAutoFit/>
          </a:bodyPr>
          <a:lstStyle/>
          <a:p>
            <a:r>
              <a:rPr lang="en-US" sz="1200" dirty="0"/>
              <a:t>0</a:t>
            </a:r>
          </a:p>
        </p:txBody>
      </p:sp>
      <p:sp>
        <p:nvSpPr>
          <p:cNvPr id="4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54" name="Picture 53"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180429697"/>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grpSp>
        <p:nvGrpSpPr>
          <p:cNvPr id="2" name="Group 44"/>
          <p:cNvGrpSpPr/>
          <p:nvPr/>
        </p:nvGrpSpPr>
        <p:grpSpPr>
          <a:xfrm>
            <a:off x="5191046" y="1619003"/>
            <a:ext cx="1640313" cy="3838285"/>
            <a:chOff x="5191046" y="1619003"/>
            <a:chExt cx="1640313" cy="3838285"/>
          </a:xfrm>
        </p:grpSpPr>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smtClean="0">
                  <a:solidFill>
                    <a:srgbClr val="FF0000"/>
                  </a:solidFill>
                </a:rPr>
                <a:t>C</a:t>
              </a:r>
              <a:endParaRPr lang="en-US" b="1" dirty="0">
                <a:solidFill>
                  <a:srgbClr val="FF0000"/>
                </a:solidFill>
              </a:endParaRPr>
            </a:p>
          </p:txBody>
        </p:sp>
        <p:cxnSp>
          <p:nvCxnSpPr>
            <p:cNvPr id="21" name="Straight Connector 20"/>
            <p:cNvCxnSpPr/>
            <p:nvPr/>
          </p:nvCxnSpPr>
          <p:spPr>
            <a:xfrm rot="2375246" flipV="1">
              <a:off x="5926553" y="4054555"/>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2375246" flipV="1">
              <a:off x="5765895" y="4500951"/>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2375246">
              <a:off x="5648216" y="464326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2375246">
              <a:off x="5559912" y="4498190"/>
              <a:ext cx="290740" cy="575101"/>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19305232" flipV="1">
              <a:off x="5524399" y="2016553"/>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rot="19305232">
              <a:off x="5725929" y="2413114"/>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rot="19305232">
              <a:off x="5880560" y="2468648"/>
              <a:ext cx="290740"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413641" y="1619003"/>
              <a:ext cx="330289" cy="369332"/>
            </a:xfrm>
            <a:prstGeom prst="rect">
              <a:avLst/>
            </a:prstGeom>
            <a:noFill/>
          </p:spPr>
          <p:txBody>
            <a:bodyPr wrap="none" rtlCol="0">
              <a:spAutoFit/>
            </a:bodyPr>
            <a:lstStyle/>
            <a:p>
              <a:r>
                <a:rPr lang="en-US" dirty="0" smtClean="0"/>
                <a:t>G</a:t>
              </a:r>
              <a:endParaRPr lang="en-US" dirty="0"/>
            </a:p>
          </p:txBody>
        </p:sp>
        <p:sp>
          <p:nvSpPr>
            <p:cNvPr id="34" name="TextBox 33"/>
            <p:cNvSpPr txBox="1"/>
            <p:nvPr/>
          </p:nvSpPr>
          <p:spPr>
            <a:xfrm>
              <a:off x="6401233" y="2159786"/>
              <a:ext cx="366804" cy="369332"/>
            </a:xfrm>
            <a:prstGeom prst="rect">
              <a:avLst/>
            </a:prstGeom>
            <a:noFill/>
          </p:spPr>
          <p:txBody>
            <a:bodyPr wrap="square" rtlCol="0">
              <a:spAutoFit/>
            </a:bodyPr>
            <a:lstStyle/>
            <a:p>
              <a:r>
                <a:rPr lang="en-US" dirty="0" smtClean="0"/>
                <a:t>T</a:t>
              </a:r>
              <a:endParaRPr lang="en-US" dirty="0"/>
            </a:p>
          </p:txBody>
        </p:sp>
        <p:sp>
          <p:nvSpPr>
            <p:cNvPr id="35" name="TextBox 34"/>
            <p:cNvSpPr txBox="1"/>
            <p:nvPr/>
          </p:nvSpPr>
          <p:spPr>
            <a:xfrm>
              <a:off x="6334786" y="2767823"/>
              <a:ext cx="312906" cy="369332"/>
            </a:xfrm>
            <a:prstGeom prst="rect">
              <a:avLst/>
            </a:prstGeom>
            <a:noFill/>
          </p:spPr>
          <p:txBody>
            <a:bodyPr wrap="none" rtlCol="0">
              <a:spAutoFit/>
            </a:bodyPr>
            <a:lstStyle/>
            <a:p>
              <a:r>
                <a:rPr lang="en-US" dirty="0" smtClean="0"/>
                <a:t>C</a:t>
              </a:r>
              <a:endParaRPr lang="en-US" dirty="0"/>
            </a:p>
          </p:txBody>
        </p:sp>
        <p:sp>
          <p:nvSpPr>
            <p:cNvPr id="36" name="TextBox 35"/>
            <p:cNvSpPr txBox="1"/>
            <p:nvPr/>
          </p:nvSpPr>
          <p:spPr>
            <a:xfrm>
              <a:off x="6412088" y="3941074"/>
              <a:ext cx="330289" cy="369332"/>
            </a:xfrm>
            <a:prstGeom prst="rect">
              <a:avLst/>
            </a:prstGeom>
            <a:noFill/>
          </p:spPr>
          <p:txBody>
            <a:bodyPr wrap="none" rtlCol="0">
              <a:spAutoFit/>
            </a:bodyPr>
            <a:lstStyle/>
            <a:p>
              <a:r>
                <a:rPr lang="en-US" dirty="0" smtClean="0"/>
                <a:t>G</a:t>
              </a:r>
              <a:endParaRPr lang="en-US" dirty="0"/>
            </a:p>
          </p:txBody>
        </p:sp>
        <p:sp>
          <p:nvSpPr>
            <p:cNvPr id="37" name="TextBox 36"/>
            <p:cNvSpPr txBox="1"/>
            <p:nvPr/>
          </p:nvSpPr>
          <p:spPr>
            <a:xfrm>
              <a:off x="6359018" y="4520618"/>
              <a:ext cx="318229" cy="369332"/>
            </a:xfrm>
            <a:prstGeom prst="rect">
              <a:avLst/>
            </a:prstGeom>
            <a:noFill/>
          </p:spPr>
          <p:txBody>
            <a:bodyPr wrap="none" rtlCol="0">
              <a:spAutoFit/>
            </a:bodyPr>
            <a:lstStyle/>
            <a:p>
              <a:r>
                <a:rPr lang="en-US" dirty="0" smtClean="0"/>
                <a:t>A</a:t>
              </a:r>
              <a:endParaRPr lang="en-US" dirty="0"/>
            </a:p>
          </p:txBody>
        </p:sp>
        <p:sp>
          <p:nvSpPr>
            <p:cNvPr id="38" name="TextBox 37"/>
            <p:cNvSpPr txBox="1"/>
            <p:nvPr/>
          </p:nvSpPr>
          <p:spPr>
            <a:xfrm>
              <a:off x="6045284" y="4912848"/>
              <a:ext cx="366804" cy="369332"/>
            </a:xfrm>
            <a:prstGeom prst="rect">
              <a:avLst/>
            </a:prstGeom>
            <a:noFill/>
          </p:spPr>
          <p:txBody>
            <a:bodyPr wrap="square" rtlCol="0">
              <a:spAutoFit/>
            </a:bodyPr>
            <a:lstStyle/>
            <a:p>
              <a:r>
                <a:rPr lang="en-US" dirty="0" smtClean="0"/>
                <a:t>T</a:t>
              </a:r>
              <a:endParaRPr lang="en-US" dirty="0"/>
            </a:p>
          </p:txBody>
        </p:sp>
        <p:sp>
          <p:nvSpPr>
            <p:cNvPr id="39" name="TextBox 38"/>
            <p:cNvSpPr txBox="1"/>
            <p:nvPr/>
          </p:nvSpPr>
          <p:spPr>
            <a:xfrm>
              <a:off x="5437232" y="5021636"/>
              <a:ext cx="312906" cy="369332"/>
            </a:xfrm>
            <a:prstGeom prst="rect">
              <a:avLst/>
            </a:prstGeom>
            <a:noFill/>
          </p:spPr>
          <p:txBody>
            <a:bodyPr wrap="none" rtlCol="0">
              <a:spAutoFit/>
            </a:bodyPr>
            <a:lstStyle/>
            <a:p>
              <a:r>
                <a:rPr lang="en-US" dirty="0" smtClean="0"/>
                <a:t>C</a:t>
              </a:r>
              <a:endParaRPr lang="en-US" dirty="0"/>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smtClean="0"/>
                <a:t>4</a:t>
              </a:r>
              <a:endParaRPr lang="en-US" sz="1200" dirty="0"/>
            </a:p>
          </p:txBody>
        </p:sp>
        <p:sp>
          <p:nvSpPr>
            <p:cNvPr id="46" name="TextBox 45"/>
            <p:cNvSpPr txBox="1"/>
            <p:nvPr/>
          </p:nvSpPr>
          <p:spPr>
            <a:xfrm>
              <a:off x="6568697" y="4172478"/>
              <a:ext cx="262662" cy="276999"/>
            </a:xfrm>
            <a:prstGeom prst="rect">
              <a:avLst/>
            </a:prstGeom>
            <a:noFill/>
          </p:spPr>
          <p:txBody>
            <a:bodyPr wrap="none" rtlCol="0">
              <a:spAutoFit/>
            </a:bodyPr>
            <a:lstStyle/>
            <a:p>
              <a:r>
                <a:rPr lang="en-US" sz="1200" dirty="0" smtClean="0"/>
                <a:t>1</a:t>
              </a:r>
              <a:endParaRPr lang="en-US" sz="1200" dirty="0"/>
            </a:p>
          </p:txBody>
        </p:sp>
        <p:sp>
          <p:nvSpPr>
            <p:cNvPr id="47" name="TextBox 46"/>
            <p:cNvSpPr txBox="1"/>
            <p:nvPr/>
          </p:nvSpPr>
          <p:spPr>
            <a:xfrm>
              <a:off x="6503997" y="4715694"/>
              <a:ext cx="262662" cy="276999"/>
            </a:xfrm>
            <a:prstGeom prst="rect">
              <a:avLst/>
            </a:prstGeom>
            <a:noFill/>
          </p:spPr>
          <p:txBody>
            <a:bodyPr wrap="none" rtlCol="0">
              <a:spAutoFit/>
            </a:bodyPr>
            <a:lstStyle/>
            <a:p>
              <a:r>
                <a:rPr lang="en-US" sz="1200" dirty="0" smtClean="0"/>
                <a:t>1</a:t>
              </a:r>
              <a:endParaRPr lang="en-US" sz="1200" dirty="0"/>
            </a:p>
          </p:txBody>
        </p:sp>
        <p:sp>
          <p:nvSpPr>
            <p:cNvPr id="48" name="TextBox 47"/>
            <p:cNvSpPr txBox="1"/>
            <p:nvPr/>
          </p:nvSpPr>
          <p:spPr>
            <a:xfrm>
              <a:off x="6157067" y="5063502"/>
              <a:ext cx="262662" cy="276999"/>
            </a:xfrm>
            <a:prstGeom prst="rect">
              <a:avLst/>
            </a:prstGeom>
            <a:noFill/>
          </p:spPr>
          <p:txBody>
            <a:bodyPr wrap="none" rtlCol="0">
              <a:spAutoFit/>
            </a:bodyPr>
            <a:lstStyle/>
            <a:p>
              <a:r>
                <a:rPr lang="en-US" sz="1200" dirty="0" smtClean="0"/>
                <a:t>1</a:t>
              </a:r>
              <a:endParaRPr lang="en-US" sz="1200" dirty="0"/>
            </a:p>
          </p:txBody>
        </p:sp>
        <p:sp>
          <p:nvSpPr>
            <p:cNvPr id="49" name="TextBox 48"/>
            <p:cNvSpPr txBox="1"/>
            <p:nvPr/>
          </p:nvSpPr>
          <p:spPr>
            <a:xfrm>
              <a:off x="5613294" y="5180289"/>
              <a:ext cx="262662" cy="276999"/>
            </a:xfrm>
            <a:prstGeom prst="rect">
              <a:avLst/>
            </a:prstGeom>
            <a:noFill/>
          </p:spPr>
          <p:txBody>
            <a:bodyPr wrap="none" rtlCol="0">
              <a:spAutoFit/>
            </a:bodyPr>
            <a:lstStyle/>
            <a:p>
              <a:r>
                <a:rPr lang="en-US" sz="1200" dirty="0" smtClean="0"/>
                <a:t>1</a:t>
              </a:r>
              <a:endParaRPr lang="en-US" sz="1200" dirty="0"/>
            </a:p>
          </p:txBody>
        </p:sp>
        <p:sp>
          <p:nvSpPr>
            <p:cNvPr id="51" name="TextBox 50"/>
            <p:cNvSpPr txBox="1"/>
            <p:nvPr/>
          </p:nvSpPr>
          <p:spPr>
            <a:xfrm>
              <a:off x="6501070" y="2373299"/>
              <a:ext cx="262662" cy="276999"/>
            </a:xfrm>
            <a:prstGeom prst="rect">
              <a:avLst/>
            </a:prstGeom>
            <a:noFill/>
          </p:spPr>
          <p:txBody>
            <a:bodyPr wrap="none" rtlCol="0">
              <a:spAutoFit/>
            </a:bodyPr>
            <a:lstStyle/>
            <a:p>
              <a:r>
                <a:rPr lang="en-US" sz="1200" dirty="0"/>
                <a:t>1</a:t>
              </a:r>
            </a:p>
          </p:txBody>
        </p:sp>
        <p:sp>
          <p:nvSpPr>
            <p:cNvPr id="52" name="TextBox 51"/>
            <p:cNvSpPr txBox="1"/>
            <p:nvPr/>
          </p:nvSpPr>
          <p:spPr>
            <a:xfrm>
              <a:off x="6490645" y="2970795"/>
              <a:ext cx="262662" cy="276999"/>
            </a:xfrm>
            <a:prstGeom prst="rect">
              <a:avLst/>
            </a:prstGeom>
            <a:noFill/>
          </p:spPr>
          <p:txBody>
            <a:bodyPr wrap="none" rtlCol="0">
              <a:spAutoFit/>
            </a:bodyPr>
            <a:lstStyle/>
            <a:p>
              <a:r>
                <a:rPr lang="en-US" sz="1200" dirty="0" smtClean="0"/>
                <a:t>0</a:t>
              </a:r>
              <a:endParaRPr lang="en-US" sz="1200" dirty="0"/>
            </a:p>
          </p:txBody>
        </p:sp>
        <p:sp>
          <p:nvSpPr>
            <p:cNvPr id="53" name="TextBox 52"/>
            <p:cNvSpPr txBox="1"/>
            <p:nvPr/>
          </p:nvSpPr>
          <p:spPr>
            <a:xfrm>
              <a:off x="5619878" y="1796167"/>
              <a:ext cx="262662" cy="276999"/>
            </a:xfrm>
            <a:prstGeom prst="rect">
              <a:avLst/>
            </a:prstGeom>
            <a:noFill/>
          </p:spPr>
          <p:txBody>
            <a:bodyPr wrap="none" rtlCol="0">
              <a:spAutoFit/>
            </a:bodyPr>
            <a:lstStyle/>
            <a:p>
              <a:r>
                <a:rPr lang="en-US" sz="1200" dirty="0"/>
                <a:t>0</a:t>
              </a:r>
            </a:p>
          </p:txBody>
        </p:sp>
      </p:grpSp>
      <p:sp>
        <p:nvSpPr>
          <p:cNvPr id="4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54" name="Picture 53"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651376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grpId="0" nodeType="withEffect">
                                  <p:stCondLst>
                                    <p:cond delay="0"/>
                                  </p:stCondLst>
                                  <p:childTnLst>
                                    <p:animRot by="21600000">
                                      <p:cBhvr>
                                        <p:cTn id="6" dur="1000" fill="hold"/>
                                        <p:tgtEl>
                                          <p:spTgt spid="33"/>
                                        </p:tgtEl>
                                        <p:attrNameLst>
                                          <p:attrName>r</p:attrName>
                                        </p:attrNameLst>
                                      </p:cBhvr>
                                    </p:animRot>
                                  </p:childTnLst>
                                </p:cTn>
                              </p:par>
                            </p:childTnLst>
                          </p:cTn>
                        </p:par>
                        <p:par>
                          <p:cTn id="7" fill="hold">
                            <p:stCondLst>
                              <p:cond delay="1000"/>
                            </p:stCondLst>
                            <p:childTnLst>
                              <p:par>
                                <p:cTn id="8" presetID="9" presetClass="exit" presetSubtype="0" fill="hold" nodeType="afterEffect">
                                  <p:stCondLst>
                                    <p:cond delay="0"/>
                                  </p:stCondLst>
                                  <p:childTnLst>
                                    <p:animEffect transition="out" filter="dissolve">
                                      <p:cBhvr>
                                        <p:cTn id="9" dur="1000"/>
                                        <p:tgtEl>
                                          <p:spTgt spid="2"/>
                                        </p:tgtEl>
                                      </p:cBhvr>
                                    </p:animEffect>
                                    <p:set>
                                      <p:cBhvr>
                                        <p:cTn id="10"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sp>
        <p:nvSpPr>
          <p:cNvPr id="1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16" name="Picture 15"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127375725"/>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grpSp>
        <p:nvGrpSpPr>
          <p:cNvPr id="3" name="Group 53"/>
          <p:cNvGrpSpPr/>
          <p:nvPr/>
        </p:nvGrpSpPr>
        <p:grpSpPr>
          <a:xfrm rot="164340" flipH="1">
            <a:off x="3448217" y="2978034"/>
            <a:ext cx="605536" cy="1150689"/>
            <a:chOff x="5442973" y="3647467"/>
            <a:chExt cx="605536" cy="1150689"/>
          </a:xfrm>
        </p:grpSpPr>
        <p:cxnSp>
          <p:nvCxnSpPr>
            <p:cNvPr id="16" name="Straight Connector 15"/>
            <p:cNvCxnSpPr/>
            <p:nvPr/>
          </p:nvCxnSpPr>
          <p:spPr>
            <a:xfrm flipV="1">
              <a:off x="5442973" y="3647467"/>
              <a:ext cx="290740" cy="575588"/>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5442973" y="4038389"/>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442973" y="4223055"/>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442973" y="4223055"/>
              <a:ext cx="290740" cy="57510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3481116" y="4046816"/>
            <a:ext cx="330289" cy="369332"/>
          </a:xfrm>
          <a:prstGeom prst="rect">
            <a:avLst/>
          </a:prstGeom>
          <a:noFill/>
        </p:spPr>
        <p:txBody>
          <a:bodyPr wrap="none" rtlCol="0">
            <a:spAutoFit/>
          </a:bodyPr>
          <a:lstStyle/>
          <a:p>
            <a:r>
              <a:rPr lang="en-US" dirty="0" smtClean="0"/>
              <a:t>G</a:t>
            </a:r>
            <a:endParaRPr lang="en-US" dirty="0"/>
          </a:p>
        </p:txBody>
      </p:sp>
      <p:sp>
        <p:nvSpPr>
          <p:cNvPr id="22" name="TextBox 21"/>
          <p:cNvSpPr txBox="1"/>
          <p:nvPr/>
        </p:nvSpPr>
        <p:spPr>
          <a:xfrm>
            <a:off x="3164917" y="3564012"/>
            <a:ext cx="318229" cy="369332"/>
          </a:xfrm>
          <a:prstGeom prst="rect">
            <a:avLst/>
          </a:prstGeom>
          <a:noFill/>
        </p:spPr>
        <p:txBody>
          <a:bodyPr wrap="none" rtlCol="0">
            <a:spAutoFit/>
          </a:bodyPr>
          <a:lstStyle/>
          <a:p>
            <a:r>
              <a:rPr lang="en-US" dirty="0" smtClean="0"/>
              <a:t>A</a:t>
            </a:r>
            <a:endParaRPr lang="en-US" dirty="0"/>
          </a:p>
        </p:txBody>
      </p:sp>
      <p:sp>
        <p:nvSpPr>
          <p:cNvPr id="23" name="TextBox 22"/>
          <p:cNvSpPr txBox="1"/>
          <p:nvPr/>
        </p:nvSpPr>
        <p:spPr>
          <a:xfrm>
            <a:off x="3175772" y="3102273"/>
            <a:ext cx="366804" cy="369332"/>
          </a:xfrm>
          <a:prstGeom prst="rect">
            <a:avLst/>
          </a:prstGeom>
          <a:noFill/>
        </p:spPr>
        <p:txBody>
          <a:bodyPr wrap="square" rtlCol="0">
            <a:spAutoFit/>
          </a:bodyPr>
          <a:lstStyle/>
          <a:p>
            <a:r>
              <a:rPr lang="en-US" dirty="0" smtClean="0"/>
              <a:t>T</a:t>
            </a:r>
            <a:endParaRPr lang="en-US" dirty="0"/>
          </a:p>
        </p:txBody>
      </p:sp>
      <p:sp>
        <p:nvSpPr>
          <p:cNvPr id="24" name="TextBox 23"/>
          <p:cNvSpPr txBox="1"/>
          <p:nvPr/>
        </p:nvSpPr>
        <p:spPr>
          <a:xfrm>
            <a:off x="3494001" y="2566079"/>
            <a:ext cx="312906" cy="369332"/>
          </a:xfrm>
          <a:prstGeom prst="rect">
            <a:avLst/>
          </a:prstGeom>
          <a:noFill/>
        </p:spPr>
        <p:txBody>
          <a:bodyPr wrap="none" rtlCol="0">
            <a:spAutoFit/>
          </a:bodyPr>
          <a:lstStyle/>
          <a:p>
            <a:r>
              <a:rPr lang="en-US" dirty="0" smtClean="0"/>
              <a:t>C</a:t>
            </a:r>
            <a:endParaRPr lang="en-US" dirty="0"/>
          </a:p>
        </p:txBody>
      </p:sp>
      <p:sp>
        <p:nvSpPr>
          <p:cNvPr id="35" name="TextBox 34"/>
          <p:cNvSpPr txBox="1"/>
          <p:nvPr/>
        </p:nvSpPr>
        <p:spPr>
          <a:xfrm>
            <a:off x="3295510" y="3737438"/>
            <a:ext cx="262662" cy="276999"/>
          </a:xfrm>
          <a:prstGeom prst="rect">
            <a:avLst/>
          </a:prstGeom>
          <a:noFill/>
        </p:spPr>
        <p:txBody>
          <a:bodyPr wrap="none" rtlCol="0">
            <a:spAutoFit/>
          </a:bodyPr>
          <a:lstStyle/>
          <a:p>
            <a:r>
              <a:rPr lang="en-US" sz="1200" dirty="0" smtClean="0"/>
              <a:t>6</a:t>
            </a:r>
            <a:endParaRPr lang="en-US" sz="1200" dirty="0"/>
          </a:p>
        </p:txBody>
      </p:sp>
      <p:sp>
        <p:nvSpPr>
          <p:cNvPr id="36" name="TextBox 35"/>
          <p:cNvSpPr txBox="1"/>
          <p:nvPr/>
        </p:nvSpPr>
        <p:spPr>
          <a:xfrm>
            <a:off x="3614944" y="4236859"/>
            <a:ext cx="262662" cy="276999"/>
          </a:xfrm>
          <a:prstGeom prst="rect">
            <a:avLst/>
          </a:prstGeom>
          <a:noFill/>
        </p:spPr>
        <p:txBody>
          <a:bodyPr wrap="none" rtlCol="0">
            <a:spAutoFit/>
          </a:bodyPr>
          <a:lstStyle/>
          <a:p>
            <a:r>
              <a:rPr lang="en-US" sz="1200" dirty="0"/>
              <a:t>1</a:t>
            </a:r>
          </a:p>
        </p:txBody>
      </p:sp>
      <p:sp>
        <p:nvSpPr>
          <p:cNvPr id="37" name="TextBox 36"/>
          <p:cNvSpPr txBox="1"/>
          <p:nvPr/>
        </p:nvSpPr>
        <p:spPr>
          <a:xfrm>
            <a:off x="3263904" y="3300611"/>
            <a:ext cx="262662" cy="276999"/>
          </a:xfrm>
          <a:prstGeom prst="rect">
            <a:avLst/>
          </a:prstGeom>
          <a:noFill/>
        </p:spPr>
        <p:txBody>
          <a:bodyPr wrap="none" rtlCol="0">
            <a:spAutoFit/>
          </a:bodyPr>
          <a:lstStyle/>
          <a:p>
            <a:r>
              <a:rPr lang="en-US" sz="1200" dirty="0" smtClean="0"/>
              <a:t>0</a:t>
            </a:r>
            <a:endParaRPr lang="en-US" sz="1200" dirty="0"/>
          </a:p>
        </p:txBody>
      </p:sp>
      <p:sp>
        <p:nvSpPr>
          <p:cNvPr id="38" name="TextBox 37"/>
          <p:cNvSpPr txBox="1"/>
          <p:nvPr/>
        </p:nvSpPr>
        <p:spPr>
          <a:xfrm>
            <a:off x="3633404" y="2725659"/>
            <a:ext cx="262662" cy="276999"/>
          </a:xfrm>
          <a:prstGeom prst="rect">
            <a:avLst/>
          </a:prstGeom>
          <a:noFill/>
        </p:spPr>
        <p:txBody>
          <a:bodyPr wrap="none" rtlCol="0">
            <a:spAutoFit/>
          </a:bodyPr>
          <a:lstStyle/>
          <a:p>
            <a:r>
              <a:rPr lang="en-US" sz="1200" dirty="0" smtClean="0"/>
              <a:t>0</a:t>
            </a:r>
            <a:endParaRPr lang="en-US" sz="1200" dirty="0"/>
          </a:p>
        </p:txBody>
      </p:sp>
      <p:sp>
        <p:nvSpPr>
          <p:cNvPr id="28"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30" name="Picture 2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691269660"/>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cxnSp>
        <p:nvCxnSpPr>
          <p:cNvPr id="19" name="Straight Connector 18"/>
          <p:cNvCxnSpPr/>
          <p:nvPr/>
        </p:nvCxnSpPr>
        <p:spPr>
          <a:xfrm rot="164340" flipH="1">
            <a:off x="3443793" y="3553516"/>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164917" y="3564012"/>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35" name="TextBox 34"/>
          <p:cNvSpPr txBox="1"/>
          <p:nvPr/>
        </p:nvSpPr>
        <p:spPr>
          <a:xfrm>
            <a:off x="3295510" y="3737438"/>
            <a:ext cx="262662" cy="276999"/>
          </a:xfrm>
          <a:prstGeom prst="rect">
            <a:avLst/>
          </a:prstGeom>
          <a:noFill/>
        </p:spPr>
        <p:txBody>
          <a:bodyPr wrap="none" rtlCol="0">
            <a:spAutoFit/>
          </a:bodyPr>
          <a:lstStyle/>
          <a:p>
            <a:r>
              <a:rPr lang="en-US" sz="1200" dirty="0" smtClean="0"/>
              <a:t>6</a:t>
            </a:r>
            <a:endParaRPr lang="en-US" sz="1200" dirty="0"/>
          </a:p>
        </p:txBody>
      </p:sp>
      <p:cxnSp>
        <p:nvCxnSpPr>
          <p:cNvPr id="32" name="Straight Connector 31"/>
          <p:cNvCxnSpPr/>
          <p:nvPr/>
        </p:nvCxnSpPr>
        <p:spPr>
          <a:xfrm rot="20597685" flipH="1">
            <a:off x="2580554" y="3932650"/>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2270272" y="4102746"/>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6" name="TextBox 45"/>
          <p:cNvSpPr txBox="1"/>
          <p:nvPr/>
        </p:nvSpPr>
        <p:spPr>
          <a:xfrm>
            <a:off x="2460582" y="4342790"/>
            <a:ext cx="262662" cy="276999"/>
          </a:xfrm>
          <a:prstGeom prst="rect">
            <a:avLst/>
          </a:prstGeom>
          <a:noFill/>
        </p:spPr>
        <p:txBody>
          <a:bodyPr wrap="none" rtlCol="0">
            <a:spAutoFit/>
          </a:bodyPr>
          <a:lstStyle/>
          <a:p>
            <a:r>
              <a:rPr lang="en-US" sz="1200" dirty="0" smtClean="0"/>
              <a:t>7</a:t>
            </a:r>
            <a:endParaRPr lang="en-US" sz="1200" dirty="0"/>
          </a:p>
        </p:txBody>
      </p:sp>
      <p:grpSp>
        <p:nvGrpSpPr>
          <p:cNvPr id="3" name="Group 79"/>
          <p:cNvGrpSpPr/>
          <p:nvPr/>
        </p:nvGrpSpPr>
        <p:grpSpPr>
          <a:xfrm rot="20597685" flipH="1">
            <a:off x="1702442" y="3912264"/>
            <a:ext cx="605536" cy="1150689"/>
            <a:chOff x="5442973" y="3647467"/>
            <a:chExt cx="605536" cy="1150689"/>
          </a:xfrm>
        </p:grpSpPr>
        <p:cxnSp>
          <p:nvCxnSpPr>
            <p:cNvPr id="37" name="Straight Connector 36"/>
            <p:cNvCxnSpPr/>
            <p:nvPr/>
          </p:nvCxnSpPr>
          <p:spPr>
            <a:xfrm flipV="1">
              <a:off x="5442973" y="3647467"/>
              <a:ext cx="290740" cy="575588"/>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5442973" y="4038389"/>
              <a:ext cx="605536" cy="184666"/>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442973" y="4223055"/>
              <a:ext cx="605536" cy="184666"/>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5442973" y="4223055"/>
              <a:ext cx="290740" cy="575101"/>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grpSp>
      <p:sp>
        <p:nvSpPr>
          <p:cNvPr id="2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27" name="TextBox 26"/>
          <p:cNvSpPr txBox="1"/>
          <p:nvPr/>
        </p:nvSpPr>
        <p:spPr>
          <a:xfrm>
            <a:off x="908266" y="6043656"/>
            <a:ext cx="7602437" cy="400110"/>
          </a:xfrm>
          <a:prstGeom prst="rect">
            <a:avLst/>
          </a:prstGeom>
          <a:noFill/>
        </p:spPr>
        <p:txBody>
          <a:bodyPr wrap="none" rtlCol="0">
            <a:spAutoFit/>
          </a:bodyPr>
          <a:lstStyle/>
          <a:p>
            <a:r>
              <a:rPr lang="en-US" sz="2000" dirty="0" smtClean="0"/>
              <a:t>Remove assembled </a:t>
            </a:r>
            <a:r>
              <a:rPr lang="en-US" sz="2000" dirty="0" err="1" smtClean="0"/>
              <a:t>kmers</a:t>
            </a:r>
            <a:r>
              <a:rPr lang="en-US" sz="2000" dirty="0" smtClean="0"/>
              <a:t> from catalog, then repeat the entire process.</a:t>
            </a:r>
            <a:endParaRPr lang="en-US" sz="2000" dirty="0"/>
          </a:p>
        </p:txBody>
      </p:sp>
      <p:sp>
        <p:nvSpPr>
          <p:cNvPr id="28" name="TextBox 27"/>
          <p:cNvSpPr txBox="1"/>
          <p:nvPr/>
        </p:nvSpPr>
        <p:spPr>
          <a:xfrm>
            <a:off x="925199" y="5554131"/>
            <a:ext cx="4113401" cy="400110"/>
          </a:xfrm>
          <a:prstGeom prst="rect">
            <a:avLst/>
          </a:prstGeom>
          <a:noFill/>
        </p:spPr>
        <p:txBody>
          <a:bodyPr wrap="none" rtlCol="0">
            <a:spAutoFit/>
          </a:bodyPr>
          <a:lstStyle/>
          <a:p>
            <a:r>
              <a:rPr lang="en-US" sz="2000" dirty="0" smtClean="0"/>
              <a:t>Report </a:t>
            </a:r>
            <a:r>
              <a:rPr lang="en-US" sz="2000" dirty="0" err="1" smtClean="0"/>
              <a:t>contig</a:t>
            </a:r>
            <a:r>
              <a:rPr lang="en-US" sz="2000" dirty="0" smtClean="0"/>
              <a:t>:      </a:t>
            </a:r>
            <a:r>
              <a:rPr lang="en-US" sz="2000" b="1" dirty="0" smtClean="0">
                <a:solidFill>
                  <a:srgbClr val="660066"/>
                </a:solidFill>
              </a:rPr>
              <a:t>….</a:t>
            </a:r>
            <a:r>
              <a:rPr lang="en-US" sz="2000" b="1" dirty="0" smtClean="0">
                <a:solidFill>
                  <a:srgbClr val="FF0000"/>
                </a:solidFill>
              </a:rPr>
              <a:t>AAGATTACAGA</a:t>
            </a:r>
            <a:r>
              <a:rPr lang="en-US" sz="2000" b="1" dirty="0" smtClean="0">
                <a:solidFill>
                  <a:schemeClr val="accent1"/>
                </a:solidFill>
              </a:rPr>
              <a:t>…. </a:t>
            </a:r>
            <a:endParaRPr lang="en-US" sz="2000" b="1" dirty="0">
              <a:solidFill>
                <a:schemeClr val="accent1"/>
              </a:solidFill>
            </a:endParaRPr>
          </a:p>
        </p:txBody>
      </p:sp>
      <p:pic>
        <p:nvPicPr>
          <p:cNvPr id="30" name="Picture 2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5202282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smtClean="0"/>
              <a:t>Inchworm </a:t>
            </a:r>
            <a:r>
              <a:rPr lang="en-US" sz="2800" dirty="0" err="1" smtClean="0"/>
              <a:t>Contigs</a:t>
            </a:r>
            <a:r>
              <a:rPr lang="en-US" sz="2800" dirty="0" smtClean="0"/>
              <a:t> from Alt-Spliced Transcripts</a:t>
            </a:r>
            <a:endParaRPr lang="en-US" sz="2800" dirty="0"/>
          </a:p>
        </p:txBody>
      </p:sp>
      <p:pic>
        <p:nvPicPr>
          <p:cNvPr id="7" name="Picture 6" descr="inchworm-logo-med.jpg"/>
          <p:cNvPicPr>
            <a:picLocks noChangeAspect="1"/>
          </p:cNvPicPr>
          <p:nvPr/>
        </p:nvPicPr>
        <p:blipFill>
          <a:blip r:embed="rId3"/>
          <a:stretch>
            <a:fillRect/>
          </a:stretch>
        </p:blipFill>
        <p:spPr>
          <a:xfrm>
            <a:off x="388540" y="165415"/>
            <a:ext cx="1159532" cy="1159532"/>
          </a:xfrm>
          <a:prstGeom prst="rect">
            <a:avLst/>
          </a:prstGeom>
        </p:spPr>
      </p:pic>
      <p:grpSp>
        <p:nvGrpSpPr>
          <p:cNvPr id="13" name="Group 12"/>
          <p:cNvGrpSpPr/>
          <p:nvPr/>
        </p:nvGrpSpPr>
        <p:grpSpPr>
          <a:xfrm>
            <a:off x="1438304" y="1789854"/>
            <a:ext cx="2571144" cy="548633"/>
            <a:chOff x="1438304" y="1789854"/>
            <a:chExt cx="2571144" cy="548633"/>
          </a:xfrm>
        </p:grpSpPr>
        <p:sp>
          <p:nvSpPr>
            <p:cNvPr id="3" name="Rectangle 2"/>
            <p:cNvSpPr/>
            <p:nvPr/>
          </p:nvSpPr>
          <p:spPr>
            <a:xfrm>
              <a:off x="1438304" y="1789854"/>
              <a:ext cx="1181100" cy="199811"/>
            </a:xfrm>
            <a:prstGeom prst="rect">
              <a:avLst/>
            </a:prstGeom>
            <a:solidFill>
              <a:srgbClr val="E66D27"/>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187700" y="1789854"/>
              <a:ext cx="821748" cy="199811"/>
            </a:xfrm>
            <a:prstGeom prst="rect">
              <a:avLst/>
            </a:prstGeom>
            <a:solidFill>
              <a:srgbClr val="338933"/>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627572" y="1789854"/>
              <a:ext cx="549968" cy="199811"/>
            </a:xfrm>
            <a:prstGeom prst="rect">
              <a:avLst/>
            </a:prstGeom>
            <a:solidFill>
              <a:srgbClr val="EFD031"/>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438304" y="2138676"/>
              <a:ext cx="1181100" cy="199811"/>
            </a:xfrm>
            <a:prstGeom prst="rect">
              <a:avLst/>
            </a:prstGeom>
            <a:solidFill>
              <a:srgbClr val="E66D27"/>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637732" y="2138676"/>
              <a:ext cx="821748" cy="199811"/>
            </a:xfrm>
            <a:prstGeom prst="rect">
              <a:avLst/>
            </a:prstGeom>
            <a:solidFill>
              <a:srgbClr val="338933"/>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TextBox 13"/>
          <p:cNvSpPr txBox="1"/>
          <p:nvPr/>
        </p:nvSpPr>
        <p:spPr>
          <a:xfrm>
            <a:off x="465058" y="1721933"/>
            <a:ext cx="894746" cy="307777"/>
          </a:xfrm>
          <a:prstGeom prst="rect">
            <a:avLst/>
          </a:prstGeom>
          <a:noFill/>
        </p:spPr>
        <p:txBody>
          <a:bodyPr wrap="none" rtlCol="0">
            <a:spAutoFit/>
          </a:bodyPr>
          <a:lstStyle/>
          <a:p>
            <a:r>
              <a:rPr lang="en-US" sz="1400" dirty="0" smtClean="0"/>
              <a:t>Isoform A</a:t>
            </a:r>
            <a:endParaRPr lang="en-US" sz="1400" dirty="0"/>
          </a:p>
        </p:txBody>
      </p:sp>
      <p:sp>
        <p:nvSpPr>
          <p:cNvPr id="15" name="TextBox 14"/>
          <p:cNvSpPr txBox="1"/>
          <p:nvPr/>
        </p:nvSpPr>
        <p:spPr>
          <a:xfrm>
            <a:off x="454898" y="2030305"/>
            <a:ext cx="888522" cy="307777"/>
          </a:xfrm>
          <a:prstGeom prst="rect">
            <a:avLst/>
          </a:prstGeom>
          <a:noFill/>
        </p:spPr>
        <p:txBody>
          <a:bodyPr wrap="none" rtlCol="0">
            <a:spAutoFit/>
          </a:bodyPr>
          <a:lstStyle/>
          <a:p>
            <a:r>
              <a:rPr lang="en-US" sz="1400" dirty="0" smtClean="0"/>
              <a:t>Isoform B</a:t>
            </a:r>
            <a:endParaRPr lang="en-US" sz="1400" dirty="0"/>
          </a:p>
        </p:txBody>
      </p:sp>
      <p:sp>
        <p:nvSpPr>
          <p:cNvPr id="17" name="TextBox 16"/>
          <p:cNvSpPr txBox="1"/>
          <p:nvPr/>
        </p:nvSpPr>
        <p:spPr>
          <a:xfrm>
            <a:off x="438330" y="1400202"/>
            <a:ext cx="1995145" cy="369332"/>
          </a:xfrm>
          <a:prstGeom prst="rect">
            <a:avLst/>
          </a:prstGeom>
          <a:noFill/>
        </p:spPr>
        <p:txBody>
          <a:bodyPr wrap="none" rtlCol="0">
            <a:spAutoFit/>
          </a:bodyPr>
          <a:lstStyle/>
          <a:p>
            <a:r>
              <a:rPr lang="en-US" dirty="0" smtClean="0"/>
              <a:t>Expressed isoforms</a:t>
            </a:r>
            <a:endParaRPr lang="en-US" dirty="0"/>
          </a:p>
        </p:txBody>
      </p:sp>
    </p:spTree>
    <p:extLst>
      <p:ext uri="{BB962C8B-B14F-4D97-AF65-F5344CB8AC3E}">
        <p14:creationId xmlns:p14="http://schemas.microsoft.com/office/powerpoint/2010/main" val="324759571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smtClean="0"/>
              <a:t>Inchworm </a:t>
            </a:r>
            <a:r>
              <a:rPr lang="en-US" sz="2800" dirty="0" err="1" smtClean="0"/>
              <a:t>Contigs</a:t>
            </a:r>
            <a:r>
              <a:rPr lang="en-US" sz="2800" dirty="0" smtClean="0"/>
              <a:t> from Alt-Spliced Transcripts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7" name="Picture 6" descr="inchworm-logo-med.jpg"/>
          <p:cNvPicPr>
            <a:picLocks noChangeAspect="1"/>
          </p:cNvPicPr>
          <p:nvPr/>
        </p:nvPicPr>
        <p:blipFill>
          <a:blip r:embed="rId4"/>
          <a:stretch>
            <a:fillRect/>
          </a:stretch>
        </p:blipFill>
        <p:spPr>
          <a:xfrm>
            <a:off x="388540" y="165415"/>
            <a:ext cx="1159532" cy="1159532"/>
          </a:xfrm>
          <a:prstGeom prst="rect">
            <a:avLst/>
          </a:prstGeom>
        </p:spPr>
      </p:pic>
      <p:grpSp>
        <p:nvGrpSpPr>
          <p:cNvPr id="13" name="Group 12"/>
          <p:cNvGrpSpPr/>
          <p:nvPr/>
        </p:nvGrpSpPr>
        <p:grpSpPr>
          <a:xfrm>
            <a:off x="1438304" y="1789854"/>
            <a:ext cx="2571144" cy="548633"/>
            <a:chOff x="1438304" y="1789854"/>
            <a:chExt cx="2571144" cy="548633"/>
          </a:xfrm>
        </p:grpSpPr>
        <p:sp>
          <p:nvSpPr>
            <p:cNvPr id="3" name="Rectangle 2"/>
            <p:cNvSpPr/>
            <p:nvPr/>
          </p:nvSpPr>
          <p:spPr>
            <a:xfrm>
              <a:off x="1438304" y="1789854"/>
              <a:ext cx="1181100" cy="199811"/>
            </a:xfrm>
            <a:prstGeom prst="rect">
              <a:avLst/>
            </a:prstGeom>
            <a:solidFill>
              <a:srgbClr val="E66D27"/>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187700" y="1789854"/>
              <a:ext cx="821748" cy="199811"/>
            </a:xfrm>
            <a:prstGeom prst="rect">
              <a:avLst/>
            </a:prstGeom>
            <a:solidFill>
              <a:srgbClr val="338933"/>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627572" y="1789854"/>
              <a:ext cx="549968" cy="199811"/>
            </a:xfrm>
            <a:prstGeom prst="rect">
              <a:avLst/>
            </a:prstGeom>
            <a:solidFill>
              <a:srgbClr val="EFD031"/>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438304" y="2138676"/>
              <a:ext cx="1181100" cy="199811"/>
            </a:xfrm>
            <a:prstGeom prst="rect">
              <a:avLst/>
            </a:prstGeom>
            <a:solidFill>
              <a:srgbClr val="E66D27"/>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637732" y="2138676"/>
              <a:ext cx="821748" cy="199811"/>
            </a:xfrm>
            <a:prstGeom prst="rect">
              <a:avLst/>
            </a:prstGeom>
            <a:solidFill>
              <a:srgbClr val="338933"/>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TextBox 13"/>
          <p:cNvSpPr txBox="1"/>
          <p:nvPr/>
        </p:nvSpPr>
        <p:spPr>
          <a:xfrm>
            <a:off x="465058" y="1721933"/>
            <a:ext cx="894746" cy="307777"/>
          </a:xfrm>
          <a:prstGeom prst="rect">
            <a:avLst/>
          </a:prstGeom>
          <a:noFill/>
        </p:spPr>
        <p:txBody>
          <a:bodyPr wrap="none" rtlCol="0">
            <a:spAutoFit/>
          </a:bodyPr>
          <a:lstStyle/>
          <a:p>
            <a:r>
              <a:rPr lang="en-US" sz="1400" dirty="0" smtClean="0"/>
              <a:t>Isoform A</a:t>
            </a:r>
            <a:endParaRPr lang="en-US" sz="1400" dirty="0"/>
          </a:p>
        </p:txBody>
      </p:sp>
      <p:sp>
        <p:nvSpPr>
          <p:cNvPr id="15" name="TextBox 14"/>
          <p:cNvSpPr txBox="1"/>
          <p:nvPr/>
        </p:nvSpPr>
        <p:spPr>
          <a:xfrm>
            <a:off x="454898" y="2030305"/>
            <a:ext cx="888522" cy="307777"/>
          </a:xfrm>
          <a:prstGeom prst="rect">
            <a:avLst/>
          </a:prstGeom>
          <a:noFill/>
        </p:spPr>
        <p:txBody>
          <a:bodyPr wrap="none" rtlCol="0">
            <a:spAutoFit/>
          </a:bodyPr>
          <a:lstStyle/>
          <a:p>
            <a:r>
              <a:rPr lang="en-US" sz="1400" dirty="0" smtClean="0"/>
              <a:t>Isoform B</a:t>
            </a:r>
            <a:endParaRPr lang="en-US" sz="1400" dirty="0"/>
          </a:p>
        </p:txBody>
      </p:sp>
      <p:sp>
        <p:nvSpPr>
          <p:cNvPr id="16" name="TextBox 15"/>
          <p:cNvSpPr txBox="1"/>
          <p:nvPr/>
        </p:nvSpPr>
        <p:spPr>
          <a:xfrm>
            <a:off x="308242" y="2877820"/>
            <a:ext cx="1312466" cy="523220"/>
          </a:xfrm>
          <a:prstGeom prst="rect">
            <a:avLst/>
          </a:prstGeom>
          <a:noFill/>
        </p:spPr>
        <p:txBody>
          <a:bodyPr wrap="none" rtlCol="0">
            <a:spAutoFit/>
          </a:bodyPr>
          <a:lstStyle/>
          <a:p>
            <a:r>
              <a:rPr lang="en-US" sz="1400" dirty="0" smtClean="0"/>
              <a:t>Graphical</a:t>
            </a:r>
            <a:br>
              <a:rPr lang="en-US" sz="1400" dirty="0" smtClean="0"/>
            </a:br>
            <a:r>
              <a:rPr lang="en-US" sz="1400" dirty="0" smtClean="0"/>
              <a:t>representation</a:t>
            </a:r>
            <a:endParaRPr lang="en-US" sz="1400" dirty="0"/>
          </a:p>
        </p:txBody>
      </p:sp>
      <p:sp>
        <p:nvSpPr>
          <p:cNvPr id="17" name="TextBox 16"/>
          <p:cNvSpPr txBox="1"/>
          <p:nvPr/>
        </p:nvSpPr>
        <p:spPr>
          <a:xfrm>
            <a:off x="438330" y="1400202"/>
            <a:ext cx="1995145" cy="369332"/>
          </a:xfrm>
          <a:prstGeom prst="rect">
            <a:avLst/>
          </a:prstGeom>
          <a:noFill/>
        </p:spPr>
        <p:txBody>
          <a:bodyPr wrap="none" rtlCol="0">
            <a:spAutoFit/>
          </a:bodyPr>
          <a:lstStyle/>
          <a:p>
            <a:r>
              <a:rPr lang="en-US" dirty="0" smtClean="0"/>
              <a:t>Expressed isoforms</a:t>
            </a:r>
            <a:endParaRPr lang="en-US" dirty="0"/>
          </a:p>
        </p:txBody>
      </p:sp>
      <p:grpSp>
        <p:nvGrpSpPr>
          <p:cNvPr id="19" name="Group 18"/>
          <p:cNvGrpSpPr/>
          <p:nvPr/>
        </p:nvGrpSpPr>
        <p:grpSpPr>
          <a:xfrm>
            <a:off x="4009448" y="1370489"/>
            <a:ext cx="1190500" cy="978687"/>
            <a:chOff x="4009448" y="1370489"/>
            <a:chExt cx="1190500" cy="978687"/>
          </a:xfrm>
        </p:grpSpPr>
        <p:sp>
          <p:nvSpPr>
            <p:cNvPr id="5" name="TextBox 4"/>
            <p:cNvSpPr txBox="1"/>
            <p:nvPr/>
          </p:nvSpPr>
          <p:spPr>
            <a:xfrm>
              <a:off x="4185224" y="1687161"/>
              <a:ext cx="664365" cy="369332"/>
            </a:xfrm>
            <a:prstGeom prst="rect">
              <a:avLst/>
            </a:prstGeom>
            <a:noFill/>
          </p:spPr>
          <p:txBody>
            <a:bodyPr wrap="none" rtlCol="0">
              <a:spAutoFit/>
            </a:bodyPr>
            <a:lstStyle/>
            <a:p>
              <a:r>
                <a:rPr lang="en-US" dirty="0" smtClean="0"/>
                <a:t>(low)</a:t>
              </a:r>
              <a:endParaRPr lang="en-US" dirty="0"/>
            </a:p>
          </p:txBody>
        </p:sp>
        <p:sp>
          <p:nvSpPr>
            <p:cNvPr id="6" name="TextBox 5"/>
            <p:cNvSpPr txBox="1"/>
            <p:nvPr/>
          </p:nvSpPr>
          <p:spPr>
            <a:xfrm>
              <a:off x="4149842" y="1979844"/>
              <a:ext cx="728835" cy="369332"/>
            </a:xfrm>
            <a:prstGeom prst="rect">
              <a:avLst/>
            </a:prstGeom>
            <a:noFill/>
          </p:spPr>
          <p:txBody>
            <a:bodyPr wrap="none" rtlCol="0">
              <a:spAutoFit/>
            </a:bodyPr>
            <a:lstStyle/>
            <a:p>
              <a:r>
                <a:rPr lang="en-US" dirty="0" smtClean="0"/>
                <a:t>(high)</a:t>
              </a:r>
              <a:endParaRPr lang="en-US" dirty="0"/>
            </a:p>
          </p:txBody>
        </p:sp>
        <p:sp>
          <p:nvSpPr>
            <p:cNvPr id="18" name="TextBox 17"/>
            <p:cNvSpPr txBox="1"/>
            <p:nvPr/>
          </p:nvSpPr>
          <p:spPr>
            <a:xfrm>
              <a:off x="4009448" y="1370489"/>
              <a:ext cx="1190500" cy="369332"/>
            </a:xfrm>
            <a:prstGeom prst="rect">
              <a:avLst/>
            </a:prstGeom>
            <a:noFill/>
          </p:spPr>
          <p:txBody>
            <a:bodyPr wrap="none" rtlCol="0">
              <a:spAutoFit/>
            </a:bodyPr>
            <a:lstStyle/>
            <a:p>
              <a:r>
                <a:rPr lang="en-US" dirty="0" smtClean="0"/>
                <a:t>Expression</a:t>
              </a:r>
              <a:endParaRPr lang="en-US" dirty="0"/>
            </a:p>
          </p:txBody>
        </p:sp>
      </p:grpSp>
    </p:spTree>
    <p:extLst>
      <p:ext uri="{BB962C8B-B14F-4D97-AF65-F5344CB8AC3E}">
        <p14:creationId xmlns:p14="http://schemas.microsoft.com/office/powerpoint/2010/main" val="3516252883"/>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smtClean="0"/>
              <a:t>Inchworm </a:t>
            </a:r>
            <a:r>
              <a:rPr lang="en-US" sz="2800" dirty="0" err="1" smtClean="0"/>
              <a:t>Contigs</a:t>
            </a:r>
            <a:r>
              <a:rPr lang="en-US" sz="2800" dirty="0" smtClean="0"/>
              <a:t> from Alt-Spliced Transcripts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6" name="Picture 5"/>
          <p:cNvPicPr>
            <a:picLocks noChangeAspect="1"/>
          </p:cNvPicPr>
          <p:nvPr/>
        </p:nvPicPr>
        <p:blipFill>
          <a:blip r:embed="rId4"/>
          <a:stretch>
            <a:fillRect/>
          </a:stretch>
        </p:blipFill>
        <p:spPr>
          <a:xfrm>
            <a:off x="5597356" y="2660650"/>
            <a:ext cx="2441744" cy="273556"/>
          </a:xfrm>
          <a:prstGeom prst="rect">
            <a:avLst/>
          </a:prstGeom>
        </p:spPr>
      </p:pic>
      <p:pic>
        <p:nvPicPr>
          <p:cNvPr id="7" name="Picture 6" descr="inchworm-logo-med.jpg"/>
          <p:cNvPicPr>
            <a:picLocks noChangeAspect="1"/>
          </p:cNvPicPr>
          <p:nvPr/>
        </p:nvPicPr>
        <p:blipFill>
          <a:blip r:embed="rId5"/>
          <a:stretch>
            <a:fillRect/>
          </a:stretch>
        </p:blipFill>
        <p:spPr>
          <a:xfrm>
            <a:off x="388540" y="165415"/>
            <a:ext cx="1159532" cy="1159532"/>
          </a:xfrm>
          <a:prstGeom prst="rect">
            <a:avLst/>
          </a:prstGeom>
        </p:spPr>
      </p:pic>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903344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smtClean="0"/>
              <a:t>Inchworm </a:t>
            </a:r>
            <a:r>
              <a:rPr lang="en-US" sz="2800" dirty="0" err="1" smtClean="0"/>
              <a:t>Contigs</a:t>
            </a:r>
            <a:r>
              <a:rPr lang="en-US" sz="2800" dirty="0" smtClean="0"/>
              <a:t> from Alt-Spliced Transcripts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5" name="Picture 4"/>
          <p:cNvPicPr>
            <a:picLocks noChangeAspect="1"/>
          </p:cNvPicPr>
          <p:nvPr/>
        </p:nvPicPr>
        <p:blipFill>
          <a:blip r:embed="rId4"/>
          <a:stretch>
            <a:fillRect/>
          </a:stretch>
        </p:blipFill>
        <p:spPr>
          <a:xfrm>
            <a:off x="6019800" y="3873500"/>
            <a:ext cx="2070100" cy="1196058"/>
          </a:xfrm>
          <a:prstGeom prst="rect">
            <a:avLst/>
          </a:prstGeom>
        </p:spPr>
      </p:pic>
      <p:pic>
        <p:nvPicPr>
          <p:cNvPr id="6" name="Picture 5"/>
          <p:cNvPicPr>
            <a:picLocks noChangeAspect="1"/>
          </p:cNvPicPr>
          <p:nvPr/>
        </p:nvPicPr>
        <p:blipFill>
          <a:blip r:embed="rId5"/>
          <a:stretch>
            <a:fillRect/>
          </a:stretch>
        </p:blipFill>
        <p:spPr>
          <a:xfrm>
            <a:off x="5597356" y="2660650"/>
            <a:ext cx="2441744" cy="273556"/>
          </a:xfrm>
          <a:prstGeom prst="rect">
            <a:avLst/>
          </a:prstGeom>
        </p:spPr>
      </p:pic>
      <p:pic>
        <p:nvPicPr>
          <p:cNvPr id="7" name="Picture 6" descr="inchworm-logo-med.jpg"/>
          <p:cNvPicPr>
            <a:picLocks noChangeAspect="1"/>
          </p:cNvPicPr>
          <p:nvPr/>
        </p:nvPicPr>
        <p:blipFill>
          <a:blip r:embed="rId6"/>
          <a:stretch>
            <a:fillRect/>
          </a:stretch>
        </p:blipFill>
        <p:spPr>
          <a:xfrm>
            <a:off x="388540" y="165415"/>
            <a:ext cx="1159532" cy="1159532"/>
          </a:xfrm>
          <a:prstGeom prst="rect">
            <a:avLst/>
          </a:prstGeom>
        </p:spPr>
      </p:pic>
      <p:sp>
        <p:nvSpPr>
          <p:cNvPr id="8" name="TextBox 7"/>
          <p:cNvSpPr txBox="1"/>
          <p:nvPr/>
        </p:nvSpPr>
        <p:spPr>
          <a:xfrm>
            <a:off x="6870700" y="3080042"/>
            <a:ext cx="369888" cy="538609"/>
          </a:xfrm>
          <a:prstGeom prst="rect">
            <a:avLst/>
          </a:prstGeom>
          <a:noFill/>
        </p:spPr>
        <p:txBody>
          <a:bodyPr wrap="none" rtlCol="0">
            <a:spAutoFit/>
          </a:bodyPr>
          <a:lstStyle/>
          <a:p>
            <a:r>
              <a:rPr lang="en-US" sz="2900" b="1" dirty="0" smtClean="0"/>
              <a:t>+</a:t>
            </a:r>
            <a:endParaRPr lang="en-US" sz="2900" b="1" dirty="0"/>
          </a:p>
        </p:txBody>
      </p:sp>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665088" y="4148668"/>
            <a:ext cx="2441744" cy="11514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7529386" y="3126506"/>
            <a:ext cx="1339714" cy="646331"/>
          </a:xfrm>
          <a:prstGeom prst="rect">
            <a:avLst/>
          </a:prstGeom>
          <a:noFill/>
          <a:ln w="28575" cmpd="sng">
            <a:solidFill>
              <a:schemeClr val="tx1"/>
            </a:solidFill>
            <a:prstDash val="sysDash"/>
          </a:ln>
        </p:spPr>
        <p:txBody>
          <a:bodyPr wrap="square" rtlCol="0">
            <a:spAutoFit/>
          </a:bodyPr>
          <a:lstStyle/>
          <a:p>
            <a:r>
              <a:rPr lang="en-US" dirty="0" smtClean="0"/>
              <a:t>No k-</a:t>
            </a:r>
            <a:r>
              <a:rPr lang="en-US" dirty="0" err="1" smtClean="0"/>
              <a:t>mers</a:t>
            </a:r>
            <a:r>
              <a:rPr lang="en-US" dirty="0" smtClean="0"/>
              <a:t> in common</a:t>
            </a:r>
            <a:endParaRPr lang="en-US" dirty="0"/>
          </a:p>
        </p:txBody>
      </p:sp>
    </p:spTree>
    <p:extLst>
      <p:ext uri="{BB962C8B-B14F-4D97-AF65-F5344CB8AC3E}">
        <p14:creationId xmlns:p14="http://schemas.microsoft.com/office/powerpoint/2010/main" val="36935499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276225" y="58900"/>
            <a:ext cx="8062913" cy="500063"/>
          </a:xfrm>
          <a:prstGeom prst="rect">
            <a:avLst/>
          </a:prstGeom>
          <a:noFill/>
          <a:ln w="9525">
            <a:noFill/>
            <a:miter lim="800000"/>
            <a:headEnd/>
            <a:tailEnd/>
          </a:ln>
        </p:spPr>
        <p:txBody>
          <a:bodyPr/>
          <a:lstStyle/>
          <a:p>
            <a:pPr algn="ctr" eaLnBrk="0" hangingPunct="0"/>
            <a:r>
              <a:rPr lang="en-US" sz="3600" b="1" dirty="0" smtClean="0">
                <a:solidFill>
                  <a:srgbClr val="000000"/>
                </a:solidFill>
                <a:latin typeface="Calibri" pitchFamily="34" charset="0"/>
              </a:rPr>
              <a:t>RNA-Seq:  </a:t>
            </a:r>
            <a:r>
              <a:rPr lang="en-US" sz="3600" b="1" i="1" dirty="0" smtClean="0">
                <a:solidFill>
                  <a:srgbClr val="000000"/>
                </a:solidFill>
                <a:latin typeface="Calibri" pitchFamily="34" charset="0"/>
              </a:rPr>
              <a:t>How to Choose?</a:t>
            </a:r>
            <a:endParaRPr lang="en-US" sz="3600" b="1" i="1" dirty="0">
              <a:solidFill>
                <a:srgbClr val="000000"/>
              </a:solidFill>
              <a:latin typeface="Calibri" pitchFamily="34" charset="0"/>
            </a:endParaRP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301496" y="2443784"/>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smtClean="0">
                  <a:solidFill>
                    <a:srgbClr val="000000"/>
                  </a:solidFill>
                  <a:latin typeface="Calibri" pitchFamily="34" charset="0"/>
                </a:rPr>
                <a:t>Illumina</a:t>
              </a:r>
              <a:endParaRPr lang="en-US" b="1" dirty="0">
                <a:solidFill>
                  <a:srgbClr val="000000"/>
                </a:solidFill>
                <a:latin typeface="Calibri" pitchFamily="34" charset="0"/>
              </a:endParaRPr>
            </a:p>
          </p:txBody>
        </p:sp>
      </p:grpSp>
      <p:grpSp>
        <p:nvGrpSpPr>
          <p:cNvPr id="3" name="Group 27"/>
          <p:cNvGrpSpPr/>
          <p:nvPr/>
        </p:nvGrpSpPr>
        <p:grpSpPr>
          <a:xfrm>
            <a:off x="2690099" y="2443784"/>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smtClean="0">
                  <a:solidFill>
                    <a:srgbClr val="000000"/>
                  </a:solidFill>
                  <a:latin typeface="Calibri" pitchFamily="34" charset="0"/>
                </a:rPr>
                <a:t>454</a:t>
              </a:r>
              <a:endParaRPr lang="en-US" b="1" dirty="0">
                <a:solidFill>
                  <a:srgbClr val="000000"/>
                </a:solidFill>
                <a:latin typeface="Calibri" pitchFamily="34" charset="0"/>
              </a:endParaRPr>
            </a:p>
          </p:txBody>
        </p:sp>
      </p:grpSp>
      <p:grpSp>
        <p:nvGrpSpPr>
          <p:cNvPr id="4" name="Group 28"/>
          <p:cNvGrpSpPr/>
          <p:nvPr/>
        </p:nvGrpSpPr>
        <p:grpSpPr>
          <a:xfrm>
            <a:off x="5229998" y="2443784"/>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smtClean="0">
                  <a:solidFill>
                    <a:srgbClr val="000000"/>
                  </a:solidFill>
                  <a:latin typeface="Calibri" pitchFamily="34" charset="0"/>
                </a:rPr>
                <a:t>SOLiD</a:t>
              </a:r>
              <a:endParaRPr lang="en-US" b="1" dirty="0">
                <a:solidFill>
                  <a:srgbClr val="000000"/>
                </a:solidFill>
                <a:latin typeface="Calibri" pitchFamily="34" charset="0"/>
              </a:endParaRPr>
            </a:p>
          </p:txBody>
        </p:sp>
      </p:grpSp>
      <p:grpSp>
        <p:nvGrpSpPr>
          <p:cNvPr id="5" name="Group 29"/>
          <p:cNvGrpSpPr/>
          <p:nvPr/>
        </p:nvGrpSpPr>
        <p:grpSpPr>
          <a:xfrm>
            <a:off x="7484491" y="2443784"/>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smtClean="0">
                  <a:solidFill>
                    <a:srgbClr val="000000"/>
                  </a:solidFill>
                  <a:latin typeface="Calibri" pitchFamily="34" charset="0"/>
                </a:rPr>
                <a:t>Helicos</a:t>
              </a:r>
              <a:endParaRPr lang="en-US" b="1" dirty="0">
                <a:solidFill>
                  <a:srgbClr val="000000"/>
                </a:solidFill>
                <a:latin typeface="Calibri" pitchFamily="34" charset="0"/>
              </a:endParaRPr>
            </a:p>
          </p:txBody>
        </p:sp>
      </p:grpSp>
      <p:grpSp>
        <p:nvGrpSpPr>
          <p:cNvPr id="9" name="Group 8"/>
          <p:cNvGrpSpPr/>
          <p:nvPr/>
        </p:nvGrpSpPr>
        <p:grpSpPr>
          <a:xfrm>
            <a:off x="3052422" y="4460227"/>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smtClean="0">
                  <a:solidFill>
                    <a:srgbClr val="000000"/>
                  </a:solidFill>
                  <a:latin typeface="Calibri" pitchFamily="34" charset="0"/>
                </a:rPr>
                <a:t>Pacific Biosciences</a:t>
              </a:r>
              <a:endParaRPr lang="en-US" b="1" dirty="0">
                <a:solidFill>
                  <a:srgbClr val="000000"/>
                </a:solidFill>
                <a:latin typeface="Calibri" pitchFamily="34" charset="0"/>
              </a:endParaRPr>
            </a:p>
          </p:txBody>
        </p:sp>
      </p:grpSp>
      <p:grpSp>
        <p:nvGrpSpPr>
          <p:cNvPr id="10" name="Group 9"/>
          <p:cNvGrpSpPr/>
          <p:nvPr/>
        </p:nvGrpSpPr>
        <p:grpSpPr>
          <a:xfrm>
            <a:off x="301496" y="4460227"/>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smtClean="0">
                  <a:solidFill>
                    <a:srgbClr val="000000"/>
                  </a:solidFill>
                  <a:latin typeface="Calibri" pitchFamily="34" charset="0"/>
                </a:rPr>
                <a:t>Ion Torrent</a:t>
              </a:r>
              <a:endParaRPr lang="en-US" b="1" dirty="0">
                <a:solidFill>
                  <a:srgbClr val="000000"/>
                </a:solidFill>
                <a:latin typeface="Calibri" pitchFamily="34" charset="0"/>
              </a:endParaRPr>
            </a:p>
          </p:txBody>
        </p:sp>
      </p:grpSp>
      <p:grpSp>
        <p:nvGrpSpPr>
          <p:cNvPr id="11" name="Group 10"/>
          <p:cNvGrpSpPr/>
          <p:nvPr/>
        </p:nvGrpSpPr>
        <p:grpSpPr>
          <a:xfrm>
            <a:off x="6325830" y="4460227"/>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smtClean="0">
                  <a:solidFill>
                    <a:srgbClr val="000000"/>
                  </a:solidFill>
                  <a:latin typeface="Calibri" pitchFamily="34" charset="0"/>
                </a:rPr>
                <a:t>Oxford Nanopore</a:t>
              </a:r>
              <a:endParaRPr lang="en-US" b="1" dirty="0">
                <a:solidFill>
                  <a:srgbClr val="000000"/>
                </a:solidFill>
                <a:latin typeface="Calibri" pitchFamily="34" charset="0"/>
              </a:endParaRPr>
            </a:p>
          </p:txBody>
        </p:sp>
      </p:grpSp>
      <p:sp>
        <p:nvSpPr>
          <p:cNvPr id="6" name="TextBox 5"/>
          <p:cNvSpPr txBox="1"/>
          <p:nvPr/>
        </p:nvSpPr>
        <p:spPr>
          <a:xfrm>
            <a:off x="0" y="6492993"/>
            <a:ext cx="4055918" cy="338554"/>
          </a:xfrm>
          <a:prstGeom prst="rect">
            <a:avLst/>
          </a:prstGeom>
          <a:noFill/>
        </p:spPr>
        <p:txBody>
          <a:bodyPr wrap="none" rtlCol="0">
            <a:spAutoFit/>
          </a:bodyPr>
          <a:lstStyle/>
          <a:p>
            <a:r>
              <a:rPr lang="en-US" sz="1600" dirty="0" smtClean="0"/>
              <a:t>Slide courtesy of Joshua Levin, Broad Institute.</a:t>
            </a:r>
            <a:endParaRPr lang="en-US" sz="1600" dirty="0"/>
          </a:p>
        </p:txBody>
      </p:sp>
      <p:pic>
        <p:nvPicPr>
          <p:cNvPr id="27" name="Picture 26" descr="harris2.jpg"/>
          <p:cNvPicPr>
            <a:picLocks noChangeAspect="1"/>
          </p:cNvPicPr>
          <p:nvPr/>
        </p:nvPicPr>
        <p:blipFill>
          <a:blip r:embed="rId10"/>
          <a:stretch>
            <a:fillRect/>
          </a:stretch>
        </p:blipFill>
        <p:spPr>
          <a:xfrm>
            <a:off x="2406528" y="745411"/>
            <a:ext cx="4425634" cy="5747582"/>
          </a:xfrm>
          <a:prstGeom prst="rect">
            <a:avLst/>
          </a:prstGeom>
        </p:spPr>
      </p:pic>
    </p:spTree>
    <p:extLst>
      <p:ext uri="{BB962C8B-B14F-4D97-AF65-F5344CB8AC3E}">
        <p14:creationId xmlns:p14="http://schemas.microsoft.com/office/powerpoint/2010/main" val="4277336611"/>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smtClean="0"/>
              <a:t>Inchworm </a:t>
            </a:r>
            <a:r>
              <a:rPr lang="en-US" sz="2800" dirty="0" err="1" smtClean="0"/>
              <a:t>Contigs</a:t>
            </a:r>
            <a:r>
              <a:rPr lang="en-US" sz="2800" dirty="0" smtClean="0"/>
              <a:t> from Alt-Spliced Transcripts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5" name="Picture 4"/>
          <p:cNvPicPr>
            <a:picLocks noChangeAspect="1"/>
          </p:cNvPicPr>
          <p:nvPr/>
        </p:nvPicPr>
        <p:blipFill>
          <a:blip r:embed="rId4"/>
          <a:stretch>
            <a:fillRect/>
          </a:stretch>
        </p:blipFill>
        <p:spPr>
          <a:xfrm>
            <a:off x="6019800" y="3873500"/>
            <a:ext cx="2070100" cy="1196058"/>
          </a:xfrm>
          <a:prstGeom prst="rect">
            <a:avLst/>
          </a:prstGeom>
        </p:spPr>
      </p:pic>
      <p:pic>
        <p:nvPicPr>
          <p:cNvPr id="6" name="Picture 5"/>
          <p:cNvPicPr>
            <a:picLocks noChangeAspect="1"/>
          </p:cNvPicPr>
          <p:nvPr/>
        </p:nvPicPr>
        <p:blipFill>
          <a:blip r:embed="rId5"/>
          <a:stretch>
            <a:fillRect/>
          </a:stretch>
        </p:blipFill>
        <p:spPr>
          <a:xfrm>
            <a:off x="5597356" y="2660650"/>
            <a:ext cx="2441744" cy="273556"/>
          </a:xfrm>
          <a:prstGeom prst="rect">
            <a:avLst/>
          </a:prstGeom>
        </p:spPr>
      </p:pic>
      <p:pic>
        <p:nvPicPr>
          <p:cNvPr id="7" name="Picture 6" descr="inchworm-logo-med.jpg"/>
          <p:cNvPicPr>
            <a:picLocks noChangeAspect="1"/>
          </p:cNvPicPr>
          <p:nvPr/>
        </p:nvPicPr>
        <p:blipFill>
          <a:blip r:embed="rId6"/>
          <a:stretch>
            <a:fillRect/>
          </a:stretch>
        </p:blipFill>
        <p:spPr>
          <a:xfrm>
            <a:off x="388540" y="165415"/>
            <a:ext cx="1159532" cy="1159532"/>
          </a:xfrm>
          <a:prstGeom prst="rect">
            <a:avLst/>
          </a:prstGeom>
        </p:spPr>
      </p:pic>
      <p:sp>
        <p:nvSpPr>
          <p:cNvPr id="8" name="TextBox 7"/>
          <p:cNvSpPr txBox="1"/>
          <p:nvPr/>
        </p:nvSpPr>
        <p:spPr>
          <a:xfrm>
            <a:off x="6870700" y="3080042"/>
            <a:ext cx="369888" cy="538609"/>
          </a:xfrm>
          <a:prstGeom prst="rect">
            <a:avLst/>
          </a:prstGeom>
          <a:noFill/>
        </p:spPr>
        <p:txBody>
          <a:bodyPr wrap="none" rtlCol="0">
            <a:spAutoFit/>
          </a:bodyPr>
          <a:lstStyle/>
          <a:p>
            <a:r>
              <a:rPr lang="en-US" sz="2900" b="1" dirty="0" smtClean="0"/>
              <a:t>+</a:t>
            </a:r>
            <a:endParaRPr lang="en-US" sz="2900" b="1" dirty="0"/>
          </a:p>
        </p:txBody>
      </p:sp>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0727371"/>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680" y="122238"/>
            <a:ext cx="8229600" cy="1143000"/>
          </a:xfrm>
        </p:spPr>
        <p:txBody>
          <a:bodyPr>
            <a:normAutofit/>
          </a:bodyPr>
          <a:lstStyle/>
          <a:p>
            <a:r>
              <a:rPr lang="en-US" sz="2800" dirty="0" smtClean="0"/>
              <a:t>Chrysalis Re-groups Related Inchworm </a:t>
            </a:r>
            <a:r>
              <a:rPr lang="en-US" sz="2800" dirty="0" err="1" smtClean="0"/>
              <a:t>Contigs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5" name="Picture 4"/>
          <p:cNvPicPr>
            <a:picLocks noChangeAspect="1"/>
          </p:cNvPicPr>
          <p:nvPr/>
        </p:nvPicPr>
        <p:blipFill>
          <a:blip r:embed="rId4"/>
          <a:stretch>
            <a:fillRect/>
          </a:stretch>
        </p:blipFill>
        <p:spPr>
          <a:xfrm>
            <a:off x="6019800" y="3873500"/>
            <a:ext cx="2070100" cy="1196058"/>
          </a:xfrm>
          <a:prstGeom prst="rect">
            <a:avLst/>
          </a:prstGeom>
        </p:spPr>
      </p:pic>
      <p:pic>
        <p:nvPicPr>
          <p:cNvPr id="6" name="Picture 5"/>
          <p:cNvPicPr>
            <a:picLocks noChangeAspect="1"/>
          </p:cNvPicPr>
          <p:nvPr/>
        </p:nvPicPr>
        <p:blipFill>
          <a:blip r:embed="rId5"/>
          <a:stretch>
            <a:fillRect/>
          </a:stretch>
        </p:blipFill>
        <p:spPr>
          <a:xfrm>
            <a:off x="5597356" y="2660650"/>
            <a:ext cx="2441744" cy="273556"/>
          </a:xfrm>
          <a:prstGeom prst="rect">
            <a:avLst/>
          </a:prstGeom>
        </p:spPr>
      </p:pic>
      <p:sp>
        <p:nvSpPr>
          <p:cNvPr id="8" name="TextBox 7"/>
          <p:cNvSpPr txBox="1"/>
          <p:nvPr/>
        </p:nvSpPr>
        <p:spPr>
          <a:xfrm>
            <a:off x="6870700" y="3080042"/>
            <a:ext cx="369888" cy="538609"/>
          </a:xfrm>
          <a:prstGeom prst="rect">
            <a:avLst/>
          </a:prstGeom>
          <a:noFill/>
        </p:spPr>
        <p:txBody>
          <a:bodyPr wrap="none" rtlCol="0">
            <a:spAutoFit/>
          </a:bodyPr>
          <a:lstStyle/>
          <a:p>
            <a:r>
              <a:rPr lang="en-US" sz="2900" b="1" dirty="0" smtClean="0"/>
              <a:t>+</a:t>
            </a:r>
            <a:endParaRPr lang="en-US" sz="2900" b="1" dirty="0"/>
          </a:p>
        </p:txBody>
      </p:sp>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p:cNvGrpSpPr/>
          <p:nvPr/>
        </p:nvGrpSpPr>
        <p:grpSpPr>
          <a:xfrm>
            <a:off x="6389844" y="3030331"/>
            <a:ext cx="1229899" cy="1215232"/>
            <a:chOff x="6389844" y="3030331"/>
            <a:chExt cx="1229899" cy="1215232"/>
          </a:xfrm>
        </p:grpSpPr>
        <p:sp>
          <p:nvSpPr>
            <p:cNvPr id="11" name="Freeform 10"/>
            <p:cNvSpPr/>
            <p:nvPr/>
          </p:nvSpPr>
          <p:spPr>
            <a:xfrm>
              <a:off x="7101897" y="3030331"/>
              <a:ext cx="517846" cy="1198512"/>
            </a:xfrm>
            <a:custGeom>
              <a:avLst/>
              <a:gdLst>
                <a:gd name="connsiteX0" fmla="*/ 234263 w 517846"/>
                <a:gd name="connsiteY0" fmla="*/ 2600 h 1198512"/>
                <a:gd name="connsiteX1" fmla="*/ 12329 w 517846"/>
                <a:gd name="connsiteY1" fmla="*/ 39587 h 1198512"/>
                <a:gd name="connsiteX2" fmla="*/ 0 w 517846"/>
                <a:gd name="connsiteY2" fmla="*/ 76574 h 1198512"/>
                <a:gd name="connsiteX3" fmla="*/ 12329 w 517846"/>
                <a:gd name="connsiteY3" fmla="*/ 150548 h 1198512"/>
                <a:gd name="connsiteX4" fmla="*/ 61648 w 517846"/>
                <a:gd name="connsiteY4" fmla="*/ 224522 h 1198512"/>
                <a:gd name="connsiteX5" fmla="*/ 110967 w 517846"/>
                <a:gd name="connsiteY5" fmla="*/ 286167 h 1198512"/>
                <a:gd name="connsiteX6" fmla="*/ 147956 w 517846"/>
                <a:gd name="connsiteY6" fmla="*/ 310825 h 1198512"/>
                <a:gd name="connsiteX7" fmla="*/ 172615 w 517846"/>
                <a:gd name="connsiteY7" fmla="*/ 384799 h 1198512"/>
                <a:gd name="connsiteX8" fmla="*/ 221934 w 517846"/>
                <a:gd name="connsiteY8" fmla="*/ 471102 h 1198512"/>
                <a:gd name="connsiteX9" fmla="*/ 246593 w 517846"/>
                <a:gd name="connsiteY9" fmla="*/ 545076 h 1198512"/>
                <a:gd name="connsiteX10" fmla="*/ 345231 w 517846"/>
                <a:gd name="connsiteY10" fmla="*/ 619050 h 1198512"/>
                <a:gd name="connsiteX11" fmla="*/ 394549 w 517846"/>
                <a:gd name="connsiteY11" fmla="*/ 693024 h 1198512"/>
                <a:gd name="connsiteX12" fmla="*/ 406879 w 517846"/>
                <a:gd name="connsiteY12" fmla="*/ 730011 h 1198512"/>
                <a:gd name="connsiteX13" fmla="*/ 443868 w 517846"/>
                <a:gd name="connsiteY13" fmla="*/ 754669 h 1198512"/>
                <a:gd name="connsiteX14" fmla="*/ 468527 w 517846"/>
                <a:gd name="connsiteY14" fmla="*/ 791656 h 1198512"/>
                <a:gd name="connsiteX15" fmla="*/ 493187 w 517846"/>
                <a:gd name="connsiteY15" fmla="*/ 816313 h 1198512"/>
                <a:gd name="connsiteX16" fmla="*/ 517846 w 517846"/>
                <a:gd name="connsiteY16" fmla="*/ 890287 h 1198512"/>
                <a:gd name="connsiteX17" fmla="*/ 505516 w 517846"/>
                <a:gd name="connsiteY17" fmla="*/ 1050564 h 1198512"/>
                <a:gd name="connsiteX18" fmla="*/ 493187 w 517846"/>
                <a:gd name="connsiteY18" fmla="*/ 1087551 h 1198512"/>
                <a:gd name="connsiteX19" fmla="*/ 456198 w 517846"/>
                <a:gd name="connsiteY19" fmla="*/ 1112209 h 1198512"/>
                <a:gd name="connsiteX20" fmla="*/ 443868 w 517846"/>
                <a:gd name="connsiteY20" fmla="*/ 1149196 h 1198512"/>
                <a:gd name="connsiteX21" fmla="*/ 406879 w 517846"/>
                <a:gd name="connsiteY21" fmla="*/ 1161525 h 1198512"/>
                <a:gd name="connsiteX22" fmla="*/ 332901 w 517846"/>
                <a:gd name="connsiteY22" fmla="*/ 1198512 h 1198512"/>
                <a:gd name="connsiteX23" fmla="*/ 246593 w 517846"/>
                <a:gd name="connsiteY23" fmla="*/ 1186183 h 119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7846" h="1198512">
                  <a:moveTo>
                    <a:pt x="234263" y="2600"/>
                  </a:moveTo>
                  <a:cubicBezTo>
                    <a:pt x="216230" y="3802"/>
                    <a:pt x="57150" y="-16437"/>
                    <a:pt x="12329" y="39587"/>
                  </a:cubicBezTo>
                  <a:cubicBezTo>
                    <a:pt x="4210" y="49735"/>
                    <a:pt x="4110" y="64245"/>
                    <a:pt x="0" y="76574"/>
                  </a:cubicBezTo>
                  <a:cubicBezTo>
                    <a:pt x="4110" y="101232"/>
                    <a:pt x="2714" y="127473"/>
                    <a:pt x="12329" y="150548"/>
                  </a:cubicBezTo>
                  <a:cubicBezTo>
                    <a:pt x="23728" y="177904"/>
                    <a:pt x="45208" y="199864"/>
                    <a:pt x="61648" y="224522"/>
                  </a:cubicBezTo>
                  <a:cubicBezTo>
                    <a:pt x="79960" y="251988"/>
                    <a:pt x="85867" y="266088"/>
                    <a:pt x="110967" y="286167"/>
                  </a:cubicBezTo>
                  <a:cubicBezTo>
                    <a:pt x="122538" y="295423"/>
                    <a:pt x="135626" y="302606"/>
                    <a:pt x="147956" y="310825"/>
                  </a:cubicBezTo>
                  <a:cubicBezTo>
                    <a:pt x="156176" y="335483"/>
                    <a:pt x="158197" y="363173"/>
                    <a:pt x="172615" y="384799"/>
                  </a:cubicBezTo>
                  <a:cubicBezTo>
                    <a:pt x="194856" y="418159"/>
                    <a:pt x="206292" y="432000"/>
                    <a:pt x="221934" y="471102"/>
                  </a:cubicBezTo>
                  <a:cubicBezTo>
                    <a:pt x="231588" y="495235"/>
                    <a:pt x="228213" y="526698"/>
                    <a:pt x="246593" y="545076"/>
                  </a:cubicBezTo>
                  <a:cubicBezTo>
                    <a:pt x="317432" y="615911"/>
                    <a:pt x="280672" y="597532"/>
                    <a:pt x="345231" y="619050"/>
                  </a:cubicBezTo>
                  <a:cubicBezTo>
                    <a:pt x="361670" y="643708"/>
                    <a:pt x="385177" y="664909"/>
                    <a:pt x="394549" y="693024"/>
                  </a:cubicBezTo>
                  <a:cubicBezTo>
                    <a:pt x="398659" y="705353"/>
                    <a:pt x="398760" y="719863"/>
                    <a:pt x="406879" y="730011"/>
                  </a:cubicBezTo>
                  <a:cubicBezTo>
                    <a:pt x="416136" y="741582"/>
                    <a:pt x="431538" y="746450"/>
                    <a:pt x="443868" y="754669"/>
                  </a:cubicBezTo>
                  <a:cubicBezTo>
                    <a:pt x="452088" y="766998"/>
                    <a:pt x="459270" y="780086"/>
                    <a:pt x="468527" y="791656"/>
                  </a:cubicBezTo>
                  <a:cubicBezTo>
                    <a:pt x="475789" y="800733"/>
                    <a:pt x="487988" y="805916"/>
                    <a:pt x="493187" y="816313"/>
                  </a:cubicBezTo>
                  <a:cubicBezTo>
                    <a:pt x="504812" y="839561"/>
                    <a:pt x="517846" y="890287"/>
                    <a:pt x="517846" y="890287"/>
                  </a:cubicBezTo>
                  <a:cubicBezTo>
                    <a:pt x="513736" y="943713"/>
                    <a:pt x="512162" y="997394"/>
                    <a:pt x="505516" y="1050564"/>
                  </a:cubicBezTo>
                  <a:cubicBezTo>
                    <a:pt x="503904" y="1063460"/>
                    <a:pt x="501306" y="1077403"/>
                    <a:pt x="493187" y="1087551"/>
                  </a:cubicBezTo>
                  <a:cubicBezTo>
                    <a:pt x="483930" y="1099122"/>
                    <a:pt x="468528" y="1103990"/>
                    <a:pt x="456198" y="1112209"/>
                  </a:cubicBezTo>
                  <a:cubicBezTo>
                    <a:pt x="452088" y="1124538"/>
                    <a:pt x="453058" y="1140007"/>
                    <a:pt x="443868" y="1149196"/>
                  </a:cubicBezTo>
                  <a:cubicBezTo>
                    <a:pt x="434678" y="1158386"/>
                    <a:pt x="418504" y="1155713"/>
                    <a:pt x="406879" y="1161525"/>
                  </a:cubicBezTo>
                  <a:cubicBezTo>
                    <a:pt x="311273" y="1209325"/>
                    <a:pt x="425874" y="1167523"/>
                    <a:pt x="332901" y="1198512"/>
                  </a:cubicBezTo>
                  <a:lnTo>
                    <a:pt x="246593" y="1186183"/>
                  </a:lnTo>
                </a:path>
              </a:pathLst>
            </a:cu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flipH="1">
              <a:off x="6389844" y="3047051"/>
              <a:ext cx="517846" cy="1198512"/>
            </a:xfrm>
            <a:custGeom>
              <a:avLst/>
              <a:gdLst>
                <a:gd name="connsiteX0" fmla="*/ 234263 w 517846"/>
                <a:gd name="connsiteY0" fmla="*/ 2600 h 1198512"/>
                <a:gd name="connsiteX1" fmla="*/ 12329 w 517846"/>
                <a:gd name="connsiteY1" fmla="*/ 39587 h 1198512"/>
                <a:gd name="connsiteX2" fmla="*/ 0 w 517846"/>
                <a:gd name="connsiteY2" fmla="*/ 76574 h 1198512"/>
                <a:gd name="connsiteX3" fmla="*/ 12329 w 517846"/>
                <a:gd name="connsiteY3" fmla="*/ 150548 h 1198512"/>
                <a:gd name="connsiteX4" fmla="*/ 61648 w 517846"/>
                <a:gd name="connsiteY4" fmla="*/ 224522 h 1198512"/>
                <a:gd name="connsiteX5" fmla="*/ 110967 w 517846"/>
                <a:gd name="connsiteY5" fmla="*/ 286167 h 1198512"/>
                <a:gd name="connsiteX6" fmla="*/ 147956 w 517846"/>
                <a:gd name="connsiteY6" fmla="*/ 310825 h 1198512"/>
                <a:gd name="connsiteX7" fmla="*/ 172615 w 517846"/>
                <a:gd name="connsiteY7" fmla="*/ 384799 h 1198512"/>
                <a:gd name="connsiteX8" fmla="*/ 221934 w 517846"/>
                <a:gd name="connsiteY8" fmla="*/ 471102 h 1198512"/>
                <a:gd name="connsiteX9" fmla="*/ 246593 w 517846"/>
                <a:gd name="connsiteY9" fmla="*/ 545076 h 1198512"/>
                <a:gd name="connsiteX10" fmla="*/ 345231 w 517846"/>
                <a:gd name="connsiteY10" fmla="*/ 619050 h 1198512"/>
                <a:gd name="connsiteX11" fmla="*/ 394549 w 517846"/>
                <a:gd name="connsiteY11" fmla="*/ 693024 h 1198512"/>
                <a:gd name="connsiteX12" fmla="*/ 406879 w 517846"/>
                <a:gd name="connsiteY12" fmla="*/ 730011 h 1198512"/>
                <a:gd name="connsiteX13" fmla="*/ 443868 w 517846"/>
                <a:gd name="connsiteY13" fmla="*/ 754669 h 1198512"/>
                <a:gd name="connsiteX14" fmla="*/ 468527 w 517846"/>
                <a:gd name="connsiteY14" fmla="*/ 791656 h 1198512"/>
                <a:gd name="connsiteX15" fmla="*/ 493187 w 517846"/>
                <a:gd name="connsiteY15" fmla="*/ 816313 h 1198512"/>
                <a:gd name="connsiteX16" fmla="*/ 517846 w 517846"/>
                <a:gd name="connsiteY16" fmla="*/ 890287 h 1198512"/>
                <a:gd name="connsiteX17" fmla="*/ 505516 w 517846"/>
                <a:gd name="connsiteY17" fmla="*/ 1050564 h 1198512"/>
                <a:gd name="connsiteX18" fmla="*/ 493187 w 517846"/>
                <a:gd name="connsiteY18" fmla="*/ 1087551 h 1198512"/>
                <a:gd name="connsiteX19" fmla="*/ 456198 w 517846"/>
                <a:gd name="connsiteY19" fmla="*/ 1112209 h 1198512"/>
                <a:gd name="connsiteX20" fmla="*/ 443868 w 517846"/>
                <a:gd name="connsiteY20" fmla="*/ 1149196 h 1198512"/>
                <a:gd name="connsiteX21" fmla="*/ 406879 w 517846"/>
                <a:gd name="connsiteY21" fmla="*/ 1161525 h 1198512"/>
                <a:gd name="connsiteX22" fmla="*/ 332901 w 517846"/>
                <a:gd name="connsiteY22" fmla="*/ 1198512 h 1198512"/>
                <a:gd name="connsiteX23" fmla="*/ 246593 w 517846"/>
                <a:gd name="connsiteY23" fmla="*/ 1186183 h 119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7846" h="1198512">
                  <a:moveTo>
                    <a:pt x="234263" y="2600"/>
                  </a:moveTo>
                  <a:cubicBezTo>
                    <a:pt x="216230" y="3802"/>
                    <a:pt x="57150" y="-16437"/>
                    <a:pt x="12329" y="39587"/>
                  </a:cubicBezTo>
                  <a:cubicBezTo>
                    <a:pt x="4210" y="49735"/>
                    <a:pt x="4110" y="64245"/>
                    <a:pt x="0" y="76574"/>
                  </a:cubicBezTo>
                  <a:cubicBezTo>
                    <a:pt x="4110" y="101232"/>
                    <a:pt x="2714" y="127473"/>
                    <a:pt x="12329" y="150548"/>
                  </a:cubicBezTo>
                  <a:cubicBezTo>
                    <a:pt x="23728" y="177904"/>
                    <a:pt x="45208" y="199864"/>
                    <a:pt x="61648" y="224522"/>
                  </a:cubicBezTo>
                  <a:cubicBezTo>
                    <a:pt x="79960" y="251988"/>
                    <a:pt x="85867" y="266088"/>
                    <a:pt x="110967" y="286167"/>
                  </a:cubicBezTo>
                  <a:cubicBezTo>
                    <a:pt x="122538" y="295423"/>
                    <a:pt x="135626" y="302606"/>
                    <a:pt x="147956" y="310825"/>
                  </a:cubicBezTo>
                  <a:cubicBezTo>
                    <a:pt x="156176" y="335483"/>
                    <a:pt x="158197" y="363173"/>
                    <a:pt x="172615" y="384799"/>
                  </a:cubicBezTo>
                  <a:cubicBezTo>
                    <a:pt x="194856" y="418159"/>
                    <a:pt x="206292" y="432000"/>
                    <a:pt x="221934" y="471102"/>
                  </a:cubicBezTo>
                  <a:cubicBezTo>
                    <a:pt x="231588" y="495235"/>
                    <a:pt x="228213" y="526698"/>
                    <a:pt x="246593" y="545076"/>
                  </a:cubicBezTo>
                  <a:cubicBezTo>
                    <a:pt x="317432" y="615911"/>
                    <a:pt x="280672" y="597532"/>
                    <a:pt x="345231" y="619050"/>
                  </a:cubicBezTo>
                  <a:cubicBezTo>
                    <a:pt x="361670" y="643708"/>
                    <a:pt x="385177" y="664909"/>
                    <a:pt x="394549" y="693024"/>
                  </a:cubicBezTo>
                  <a:cubicBezTo>
                    <a:pt x="398659" y="705353"/>
                    <a:pt x="398760" y="719863"/>
                    <a:pt x="406879" y="730011"/>
                  </a:cubicBezTo>
                  <a:cubicBezTo>
                    <a:pt x="416136" y="741582"/>
                    <a:pt x="431538" y="746450"/>
                    <a:pt x="443868" y="754669"/>
                  </a:cubicBezTo>
                  <a:cubicBezTo>
                    <a:pt x="452088" y="766998"/>
                    <a:pt x="459270" y="780086"/>
                    <a:pt x="468527" y="791656"/>
                  </a:cubicBezTo>
                  <a:cubicBezTo>
                    <a:pt x="475789" y="800733"/>
                    <a:pt x="487988" y="805916"/>
                    <a:pt x="493187" y="816313"/>
                  </a:cubicBezTo>
                  <a:cubicBezTo>
                    <a:pt x="504812" y="839561"/>
                    <a:pt x="517846" y="890287"/>
                    <a:pt x="517846" y="890287"/>
                  </a:cubicBezTo>
                  <a:cubicBezTo>
                    <a:pt x="513736" y="943713"/>
                    <a:pt x="512162" y="997394"/>
                    <a:pt x="505516" y="1050564"/>
                  </a:cubicBezTo>
                  <a:cubicBezTo>
                    <a:pt x="503904" y="1063460"/>
                    <a:pt x="501306" y="1077403"/>
                    <a:pt x="493187" y="1087551"/>
                  </a:cubicBezTo>
                  <a:cubicBezTo>
                    <a:pt x="483930" y="1099122"/>
                    <a:pt x="468528" y="1103990"/>
                    <a:pt x="456198" y="1112209"/>
                  </a:cubicBezTo>
                  <a:cubicBezTo>
                    <a:pt x="452088" y="1124538"/>
                    <a:pt x="453058" y="1140007"/>
                    <a:pt x="443868" y="1149196"/>
                  </a:cubicBezTo>
                  <a:cubicBezTo>
                    <a:pt x="434678" y="1158386"/>
                    <a:pt x="418504" y="1155713"/>
                    <a:pt x="406879" y="1161525"/>
                  </a:cubicBezTo>
                  <a:cubicBezTo>
                    <a:pt x="311273" y="1209325"/>
                    <a:pt x="425874" y="1167523"/>
                    <a:pt x="332901" y="1198512"/>
                  </a:cubicBezTo>
                  <a:lnTo>
                    <a:pt x="246593" y="1186183"/>
                  </a:ln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pic>
        <p:nvPicPr>
          <p:cNvPr id="14" name="Picture 13" descr="ChrysalisLogo2011.png"/>
          <p:cNvPicPr>
            <a:picLocks noChangeAspect="1"/>
          </p:cNvPicPr>
          <p:nvPr/>
        </p:nvPicPr>
        <p:blipFill>
          <a:blip r:embed="rId6"/>
          <a:stretch>
            <a:fillRect/>
          </a:stretch>
        </p:blipFill>
        <p:spPr>
          <a:xfrm>
            <a:off x="7728187" y="3081824"/>
            <a:ext cx="1127841" cy="1127841"/>
          </a:xfrm>
          <a:prstGeom prst="rect">
            <a:avLst/>
          </a:prstGeom>
        </p:spPr>
      </p:pic>
      <p:sp>
        <p:nvSpPr>
          <p:cNvPr id="3" name="TextBox 2"/>
          <p:cNvSpPr txBox="1"/>
          <p:nvPr/>
        </p:nvSpPr>
        <p:spPr>
          <a:xfrm>
            <a:off x="4916330" y="5354321"/>
            <a:ext cx="3982719" cy="646331"/>
          </a:xfrm>
          <a:prstGeom prst="rect">
            <a:avLst/>
          </a:prstGeom>
          <a:noFill/>
        </p:spPr>
        <p:txBody>
          <a:bodyPr wrap="square" rtlCol="0">
            <a:spAutoFit/>
          </a:bodyPr>
          <a:lstStyle/>
          <a:p>
            <a:r>
              <a:rPr lang="en-US" dirty="0" smtClean="0"/>
              <a:t>Chrysalis uses (k-1) overlaps and read support to link related Inchworm </a:t>
            </a:r>
            <a:r>
              <a:rPr lang="en-US" dirty="0" err="1" smtClean="0"/>
              <a:t>contigs</a:t>
            </a:r>
            <a:endParaRPr lang="en-US" dirty="0"/>
          </a:p>
        </p:txBody>
      </p:sp>
    </p:spTree>
    <p:extLst>
      <p:ext uri="{BB962C8B-B14F-4D97-AF65-F5344CB8AC3E}">
        <p14:creationId xmlns:p14="http://schemas.microsoft.com/office/powerpoint/2010/main" val="3402118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12749" y="4580018"/>
            <a:ext cx="8085241" cy="1878599"/>
          </a:xfrm>
          <a:prstGeom prst="rect">
            <a:avLst/>
          </a:prstGeom>
        </p:spPr>
      </p:pic>
      <p:pic>
        <p:nvPicPr>
          <p:cNvPr id="8" name="Picture 7"/>
          <p:cNvPicPr>
            <a:picLocks noChangeAspect="1"/>
          </p:cNvPicPr>
          <p:nvPr/>
        </p:nvPicPr>
        <p:blipFill>
          <a:blip r:embed="rId4"/>
          <a:stretch>
            <a:fillRect/>
          </a:stretch>
        </p:blipFill>
        <p:spPr>
          <a:xfrm>
            <a:off x="512749" y="1108231"/>
            <a:ext cx="2615660" cy="1579929"/>
          </a:xfrm>
          <a:prstGeom prst="rect">
            <a:avLst/>
          </a:prstGeom>
        </p:spPr>
      </p:pic>
      <p:pic>
        <p:nvPicPr>
          <p:cNvPr id="11" name="Picture 10" descr="ChrysalisLogo2011.png"/>
          <p:cNvPicPr>
            <a:picLocks noChangeAspect="1"/>
          </p:cNvPicPr>
          <p:nvPr/>
        </p:nvPicPr>
        <p:blipFill>
          <a:blip r:embed="rId5"/>
          <a:stretch>
            <a:fillRect/>
          </a:stretch>
        </p:blipFill>
        <p:spPr>
          <a:xfrm>
            <a:off x="3521947" y="1941987"/>
            <a:ext cx="1803399" cy="1803399"/>
          </a:xfrm>
          <a:prstGeom prst="rect">
            <a:avLst/>
          </a:prstGeom>
        </p:spPr>
      </p:pic>
      <p:sp>
        <p:nvSpPr>
          <p:cNvPr id="12" name="Right Arrow 11"/>
          <p:cNvSpPr/>
          <p:nvPr/>
        </p:nvSpPr>
        <p:spPr>
          <a:xfrm rot="2893236">
            <a:off x="2142606" y="3257153"/>
            <a:ext cx="2042917" cy="27045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3344309" y="242585"/>
            <a:ext cx="2248125" cy="784830"/>
          </a:xfrm>
          <a:prstGeom prst="rect">
            <a:avLst/>
          </a:prstGeom>
          <a:noFill/>
        </p:spPr>
        <p:txBody>
          <a:bodyPr wrap="none" rtlCol="0">
            <a:spAutoFit/>
          </a:bodyPr>
          <a:lstStyle/>
          <a:p>
            <a:r>
              <a:rPr lang="en-US" sz="4500" dirty="0" smtClean="0">
                <a:solidFill>
                  <a:schemeClr val="accent1">
                    <a:lumMod val="75000"/>
                  </a:schemeClr>
                </a:solidFill>
              </a:rPr>
              <a:t>Chrysalis</a:t>
            </a:r>
            <a:endParaRPr lang="en-US" sz="4500" dirty="0">
              <a:solidFill>
                <a:schemeClr val="accent1">
                  <a:lumMod val="75000"/>
                </a:schemeClr>
              </a:solidFill>
            </a:endParaRPr>
          </a:p>
        </p:txBody>
      </p:sp>
      <p:sp>
        <p:nvSpPr>
          <p:cNvPr id="9" name="TextBox 8"/>
          <p:cNvSpPr txBox="1"/>
          <p:nvPr/>
        </p:nvSpPr>
        <p:spPr>
          <a:xfrm>
            <a:off x="563553" y="3369851"/>
            <a:ext cx="2368582" cy="800219"/>
          </a:xfrm>
          <a:prstGeom prst="rect">
            <a:avLst/>
          </a:prstGeom>
          <a:noFill/>
        </p:spPr>
        <p:txBody>
          <a:bodyPr wrap="none" rtlCol="0">
            <a:spAutoFit/>
          </a:bodyPr>
          <a:lstStyle/>
          <a:p>
            <a:r>
              <a:rPr lang="en-US" sz="2300" dirty="0" smtClean="0"/>
              <a:t>Integrate </a:t>
            </a:r>
            <a:r>
              <a:rPr lang="en-US" sz="2300" dirty="0" err="1" smtClean="0"/>
              <a:t>isoforms</a:t>
            </a:r>
            <a:endParaRPr lang="en-US" sz="2300" dirty="0" smtClean="0"/>
          </a:p>
          <a:p>
            <a:r>
              <a:rPr lang="en-US" sz="2300" dirty="0" smtClean="0"/>
              <a:t>via k-1 overlaps</a:t>
            </a:r>
            <a:endParaRPr lang="en-US" sz="2300" dirty="0"/>
          </a:p>
        </p:txBody>
      </p:sp>
      <p:grpSp>
        <p:nvGrpSpPr>
          <p:cNvPr id="16" name="Group 15"/>
          <p:cNvGrpSpPr/>
          <p:nvPr/>
        </p:nvGrpSpPr>
        <p:grpSpPr>
          <a:xfrm>
            <a:off x="4861828" y="317707"/>
            <a:ext cx="3499000" cy="4368383"/>
            <a:chOff x="4861828" y="317707"/>
            <a:chExt cx="3499000" cy="4368383"/>
          </a:xfrm>
        </p:grpSpPr>
        <p:pic>
          <p:nvPicPr>
            <p:cNvPr id="10" name="Picture 9"/>
            <p:cNvPicPr>
              <a:picLocks noChangeAspect="1"/>
            </p:cNvPicPr>
            <p:nvPr/>
          </p:nvPicPr>
          <p:blipFill>
            <a:blip r:embed="rId6"/>
            <a:stretch>
              <a:fillRect/>
            </a:stretch>
          </p:blipFill>
          <p:spPr>
            <a:xfrm>
              <a:off x="7097268" y="317707"/>
              <a:ext cx="1263560" cy="4368383"/>
            </a:xfrm>
            <a:prstGeom prst="rect">
              <a:avLst/>
            </a:prstGeom>
          </p:spPr>
        </p:pic>
        <p:sp>
          <p:nvSpPr>
            <p:cNvPr id="13" name="Right Arrow 12"/>
            <p:cNvSpPr/>
            <p:nvPr/>
          </p:nvSpPr>
          <p:spPr>
            <a:xfrm rot="19528530">
              <a:off x="6030376" y="3055315"/>
              <a:ext cx="899448" cy="35401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61828" y="3629864"/>
              <a:ext cx="2274982" cy="646331"/>
            </a:xfrm>
            <a:prstGeom prst="rect">
              <a:avLst/>
            </a:prstGeom>
            <a:noFill/>
          </p:spPr>
          <p:txBody>
            <a:bodyPr wrap="none" rtlCol="0">
              <a:spAutoFit/>
            </a:bodyPr>
            <a:lstStyle/>
            <a:p>
              <a:r>
                <a:rPr lang="en-US" dirty="0" smtClean="0"/>
                <a:t>Build de </a:t>
              </a:r>
              <a:r>
                <a:rPr lang="en-US" dirty="0" err="1" smtClean="0"/>
                <a:t>Bruijn</a:t>
              </a:r>
              <a:r>
                <a:rPr lang="en-US" dirty="0" smtClean="0"/>
                <a:t> Graphs</a:t>
              </a:r>
            </a:p>
            <a:p>
              <a:r>
                <a:rPr lang="en-US" dirty="0" smtClean="0"/>
                <a:t>(ideally, one per gene)</a:t>
              </a:r>
              <a:endParaRPr lang="en-US" dirty="0"/>
            </a:p>
          </p:txBody>
        </p:sp>
      </p:grpSp>
    </p:spTree>
    <p:extLst>
      <p:ext uri="{BB962C8B-B14F-4D97-AF65-F5344CB8AC3E}">
        <p14:creationId xmlns:p14="http://schemas.microsoft.com/office/powerpoint/2010/main" val="5630821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34855" y="-1173083"/>
            <a:ext cx="8561637" cy="8512935"/>
            <a:chOff x="4370226" y="2752504"/>
            <a:chExt cx="3240613" cy="3222179"/>
          </a:xfrm>
        </p:grpSpPr>
        <p:grpSp>
          <p:nvGrpSpPr>
            <p:cNvPr id="5" name="Group 4"/>
            <p:cNvGrpSpPr/>
            <p:nvPr/>
          </p:nvGrpSpPr>
          <p:grpSpPr>
            <a:xfrm>
              <a:off x="4508439" y="2909911"/>
              <a:ext cx="1551535" cy="1490133"/>
              <a:chOff x="4451222" y="2406144"/>
              <a:chExt cx="4059146" cy="3898505"/>
            </a:xfrm>
          </p:grpSpPr>
          <p:sp>
            <p:nvSpPr>
              <p:cNvPr id="166" name="Freeform 165"/>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7" name="Freeform 166"/>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8" name="Freeform 167"/>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9" name="Freeform 168"/>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0" name="Freeform 169"/>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1" name="Freeform 170"/>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2" name="Freeform 171"/>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3" name="Freeform 172"/>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4" name="Freeform 173"/>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5" name="Freeform 174"/>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6" name="Freeform 175"/>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7" name="Freeform 176"/>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8" name="Freeform 177"/>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9" name="Freeform 178"/>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0" name="Freeform 179"/>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1" name="Freeform 180"/>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2" name="Freeform 181"/>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3" name="Freeform 182"/>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4" name="Freeform 183"/>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5" name="Freeform 184"/>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6" name="Freeform 185"/>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7" name="Freeform 186"/>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8" name="Freeform 187"/>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9" name="Freeform 188"/>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0" name="Freeform 189"/>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1" name="Freeform 190"/>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2" name="Freeform 191"/>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3" name="Freeform 192"/>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4" name="Freeform 193"/>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5" name="Freeform 194"/>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6" name="Freeform 195"/>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7" name="Freeform 196"/>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8" name="Freeform 197"/>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9" name="Freeform 198"/>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0" name="Freeform 199"/>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1" name="Freeform 200"/>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2" name="Freeform 201"/>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3" name="Freeform 202"/>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4" name="Freeform 203"/>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 name="Group 5"/>
            <p:cNvGrpSpPr/>
            <p:nvPr/>
          </p:nvGrpSpPr>
          <p:grpSpPr>
            <a:xfrm rot="16200000">
              <a:off x="6071676" y="4354117"/>
              <a:ext cx="1551535" cy="1490133"/>
              <a:chOff x="4451222" y="2406144"/>
              <a:chExt cx="4059146" cy="3898505"/>
            </a:xfrm>
          </p:grpSpPr>
          <p:sp>
            <p:nvSpPr>
              <p:cNvPr id="127" name="Freeform 126"/>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8" name="Freeform 127"/>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9" name="Freeform 128"/>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0" name="Freeform 129"/>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1" name="Freeform 130"/>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2" name="Freeform 131"/>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3" name="Freeform 132"/>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4" name="Freeform 133"/>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5" name="Freeform 134"/>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6" name="Freeform 135"/>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7" name="Freeform 136"/>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8" name="Freeform 137"/>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9" name="Freeform 138"/>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0" name="Freeform 139"/>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1" name="Freeform 140"/>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2" name="Freeform 141"/>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3" name="Freeform 142"/>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4" name="Freeform 143"/>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5" name="Freeform 144"/>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6" name="Freeform 145"/>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7" name="Freeform 146"/>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8" name="Freeform 147"/>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9" name="Freeform 148"/>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0" name="Freeform 149"/>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1" name="Freeform 150"/>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2" name="Freeform 151"/>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3" name="Freeform 152"/>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4" name="Freeform 153"/>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5" name="Freeform 154"/>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6" name="Freeform 155"/>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7" name="Freeform 156"/>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8" name="Freeform 157"/>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9" name="Freeform 158"/>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0" name="Freeform 159"/>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Freeform 160"/>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2" name="Freeform 161"/>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3" name="Freeform 162"/>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4" name="Freeform 163"/>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5" name="Freeform 164"/>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7" name="Group 6"/>
            <p:cNvGrpSpPr/>
            <p:nvPr/>
          </p:nvGrpSpPr>
          <p:grpSpPr>
            <a:xfrm rot="10800000">
              <a:off x="6059304" y="2752504"/>
              <a:ext cx="1551535" cy="1490133"/>
              <a:chOff x="4451222" y="2406144"/>
              <a:chExt cx="4059146" cy="3898505"/>
            </a:xfrm>
          </p:grpSpPr>
          <p:sp>
            <p:nvSpPr>
              <p:cNvPr id="88" name="Freeform 87"/>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9" name="Freeform 88"/>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0" name="Freeform 89"/>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1" name="Freeform 90"/>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Freeform 91"/>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3" name="Freeform 92"/>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4" name="Freeform 93"/>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5" name="Freeform 94"/>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7" name="Freeform 96"/>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8" name="Freeform 97"/>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9" name="Freeform 98"/>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0" name="Freeform 99"/>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1" name="Freeform 100"/>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 name="Freeform 101"/>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Freeform 102"/>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4" name="Freeform 103"/>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5" name="Freeform 104"/>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6" name="Freeform 105"/>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7" name="Freeform 106"/>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8" name="Freeform 107"/>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9" name="Freeform 108"/>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0" name="Freeform 109"/>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110"/>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2" name="Freeform 111"/>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3" name="Freeform 112"/>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4" name="Freeform 113"/>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5" name="Freeform 114"/>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6" name="Freeform 115"/>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7" name="Freeform 116"/>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8" name="Freeform 117"/>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9" name="Freeform 118"/>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0" name="Freeform 119"/>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1" name="Freeform 120"/>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2" name="Freeform 121"/>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3" name="Freeform 122"/>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4" name="Freeform 123"/>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5" name="Freeform 124"/>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6" name="Freeform 125"/>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 name="Group 7"/>
            <p:cNvGrpSpPr/>
            <p:nvPr/>
          </p:nvGrpSpPr>
          <p:grpSpPr>
            <a:xfrm rot="6016296">
              <a:off x="4339525" y="4453849"/>
              <a:ext cx="1551535" cy="1490133"/>
              <a:chOff x="4451222" y="2406144"/>
              <a:chExt cx="4059146" cy="3898505"/>
            </a:xfrm>
          </p:grpSpPr>
          <p:sp>
            <p:nvSpPr>
              <p:cNvPr id="49" name="Freeform 4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Freeform 5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5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Freeform 5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Freeform 5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Freeform 5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Freeform 5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Freeform 5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6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Freeform 6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Freeform 6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Freeform 6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9" name="Freeform 6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Freeform 7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Freeform 7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Freeform 7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4" name="Freeform 7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Freeform 7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Freeform 7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Freeform 7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9" name="Freeform 7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0" name="Freeform 7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2" name="Freeform 8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Freeform 8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4" name="Freeform 8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Freeform 8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rot="16200000">
              <a:off x="5300731" y="3941200"/>
              <a:ext cx="1551535" cy="1490133"/>
              <a:chOff x="4451222" y="2406144"/>
              <a:chExt cx="4059146" cy="3898505"/>
            </a:xfrm>
          </p:grpSpPr>
          <p:sp>
            <p:nvSpPr>
              <p:cNvPr id="10" name="Freeform 9"/>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Freeform 10"/>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3"/>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Freeform 36"/>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Freeform 43"/>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Freeform 44"/>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Freeform 45"/>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 name="Freeform 46"/>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Freeform 47"/>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2" name="Title 1"/>
          <p:cNvSpPr>
            <a:spLocks noGrp="1"/>
          </p:cNvSpPr>
          <p:nvPr>
            <p:ph type="title"/>
          </p:nvPr>
        </p:nvSpPr>
        <p:spPr>
          <a:xfrm>
            <a:off x="445242" y="2591425"/>
            <a:ext cx="8229600" cy="1143000"/>
          </a:xfrm>
          <a:solidFill>
            <a:schemeClr val="bg1">
              <a:alpha val="59000"/>
            </a:schemeClr>
          </a:solidFill>
        </p:spPr>
        <p:txBody>
          <a:bodyPr/>
          <a:lstStyle/>
          <a:p>
            <a:r>
              <a:rPr lang="en-US" dirty="0" smtClean="0"/>
              <a:t>Thousands of Chrysalis Clusters</a:t>
            </a:r>
            <a:endParaRPr lang="en-US" dirty="0"/>
          </a:p>
        </p:txBody>
      </p:sp>
    </p:spTree>
    <p:extLst>
      <p:ext uri="{BB962C8B-B14F-4D97-AF65-F5344CB8AC3E}">
        <p14:creationId xmlns:p14="http://schemas.microsoft.com/office/powerpoint/2010/main" val="3247770556"/>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82471" y="203200"/>
            <a:ext cx="8621829" cy="6330950"/>
          </a:xfrm>
          <a:prstGeom prst="rect">
            <a:avLst/>
          </a:prstGeom>
        </p:spPr>
      </p:pic>
      <p:pic>
        <p:nvPicPr>
          <p:cNvPr id="7" name="Picture 6" descr="ButterflyLogo2011.png"/>
          <p:cNvPicPr>
            <a:picLocks noChangeAspect="1"/>
          </p:cNvPicPr>
          <p:nvPr/>
        </p:nvPicPr>
        <p:blipFill>
          <a:blip r:embed="rId4"/>
          <a:stretch>
            <a:fillRect/>
          </a:stretch>
        </p:blipFill>
        <p:spPr>
          <a:xfrm>
            <a:off x="6794500" y="114300"/>
            <a:ext cx="2222500" cy="2222500"/>
          </a:xfrm>
          <a:prstGeom prst="rect">
            <a:avLst/>
          </a:prstGeom>
        </p:spPr>
      </p:pic>
      <p:sp>
        <p:nvSpPr>
          <p:cNvPr id="4" name="TextBox 3"/>
          <p:cNvSpPr txBox="1"/>
          <p:nvPr/>
        </p:nvSpPr>
        <p:spPr>
          <a:xfrm>
            <a:off x="6747752" y="6080153"/>
            <a:ext cx="2381406" cy="369332"/>
          </a:xfrm>
          <a:prstGeom prst="rect">
            <a:avLst/>
          </a:prstGeom>
          <a:noFill/>
        </p:spPr>
        <p:txBody>
          <a:bodyPr wrap="none" rtlCol="0">
            <a:spAutoFit/>
          </a:bodyPr>
          <a:lstStyle/>
          <a:p>
            <a:r>
              <a:rPr lang="en-US" dirty="0" smtClean="0"/>
              <a:t>(</a:t>
            </a:r>
            <a:r>
              <a:rPr lang="en-US" dirty="0" err="1" smtClean="0"/>
              <a:t>isoforms</a:t>
            </a:r>
            <a:r>
              <a:rPr lang="en-US" dirty="0" smtClean="0"/>
              <a:t> and </a:t>
            </a:r>
            <a:r>
              <a:rPr lang="en-US" dirty="0" err="1" smtClean="0"/>
              <a:t>paralogs</a:t>
            </a:r>
            <a:r>
              <a:rPr lang="en-US" dirty="0" smtClean="0"/>
              <a:t>)</a:t>
            </a:r>
            <a:endParaRPr lang="en-US" dirty="0"/>
          </a:p>
        </p:txBody>
      </p:sp>
    </p:spTree>
    <p:extLst>
      <p:ext uri="{BB962C8B-B14F-4D97-AF65-F5344CB8AC3E}">
        <p14:creationId xmlns:p14="http://schemas.microsoft.com/office/powerpoint/2010/main" val="30176717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5254"/>
            <a:ext cx="8229600" cy="1143000"/>
          </a:xfrm>
        </p:spPr>
        <p:txBody>
          <a:bodyPr>
            <a:noAutofit/>
          </a:bodyPr>
          <a:lstStyle/>
          <a:p>
            <a:r>
              <a:rPr lang="en-US" sz="2400" dirty="0" smtClean="0"/>
              <a:t>Butterfly Example 1: </a:t>
            </a:r>
            <a:br>
              <a:rPr lang="en-US" sz="2400" dirty="0" smtClean="0"/>
            </a:br>
            <a:r>
              <a:rPr lang="en-US" sz="2400" dirty="0" smtClean="0"/>
              <a:t>Reconstruction of Alternatively Spliced Transcripts</a:t>
            </a:r>
            <a:endParaRPr lang="en-US" sz="2400" dirty="0"/>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smtClean="0"/>
              <a:t>Butterfly’s Compacted</a:t>
            </a:r>
            <a:br>
              <a:rPr lang="en-US" dirty="0" smtClean="0"/>
            </a:br>
            <a:r>
              <a:rPr lang="en-US" dirty="0" smtClean="0"/>
              <a:t>Sequence Graph</a:t>
            </a:r>
            <a:endParaRPr lang="en-US" dirty="0"/>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smtClean="0"/>
              <a:t>Reconstructed Transcripts</a:t>
            </a:r>
            <a:endParaRPr lang="en-US" dirty="0"/>
          </a:p>
        </p:txBody>
      </p:sp>
      <p:sp>
        <p:nvSpPr>
          <p:cNvPr id="10" name="TextBox 9"/>
          <p:cNvSpPr txBox="1"/>
          <p:nvPr/>
        </p:nvSpPr>
        <p:spPr>
          <a:xfrm>
            <a:off x="306354" y="4395166"/>
            <a:ext cx="2694067" cy="369332"/>
          </a:xfrm>
          <a:prstGeom prst="rect">
            <a:avLst/>
          </a:prstGeom>
          <a:noFill/>
        </p:spPr>
        <p:txBody>
          <a:bodyPr wrap="none" rtlCol="0">
            <a:spAutoFit/>
          </a:bodyPr>
          <a:lstStyle/>
          <a:p>
            <a:r>
              <a:rPr lang="en-US" dirty="0" smtClean="0"/>
              <a:t>Aligned to Mouse Genome</a:t>
            </a:r>
            <a:endParaRPr lang="en-US" dirty="0"/>
          </a:p>
        </p:txBody>
      </p:sp>
      <p:sp>
        <p:nvSpPr>
          <p:cNvPr id="11" name="Rectangle 10"/>
          <p:cNvSpPr/>
          <p:nvPr/>
        </p:nvSpPr>
        <p:spPr>
          <a:xfrm>
            <a:off x="61990" y="3176655"/>
            <a:ext cx="9082010" cy="303303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Tree>
    <p:extLst>
      <p:ext uri="{BB962C8B-B14F-4D97-AF65-F5344CB8AC3E}">
        <p14:creationId xmlns:p14="http://schemas.microsoft.com/office/powerpoint/2010/main" val="220261466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590"/>
            <a:ext cx="8229600" cy="1143000"/>
          </a:xfrm>
        </p:spPr>
        <p:txBody>
          <a:bodyPr>
            <a:noAutofit/>
          </a:bodyPr>
          <a:lstStyle/>
          <a:p>
            <a:r>
              <a:rPr lang="en-US" sz="2800" dirty="0" smtClean="0"/>
              <a:t>Reconstruction of Alternatively Spliced Transcripts</a:t>
            </a:r>
            <a:endParaRPr lang="en-US" sz="2800" dirty="0"/>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smtClean="0"/>
              <a:t>Butterfly’s Compacted</a:t>
            </a:r>
            <a:br>
              <a:rPr lang="en-US" dirty="0" smtClean="0"/>
            </a:br>
            <a:r>
              <a:rPr lang="en-US" dirty="0" smtClean="0"/>
              <a:t>Sequence Graph</a:t>
            </a:r>
            <a:endParaRPr lang="en-US" dirty="0"/>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smtClean="0"/>
              <a:t>Reconstructed Transcripts</a:t>
            </a:r>
            <a:endParaRPr lang="en-US" dirty="0"/>
          </a:p>
        </p:txBody>
      </p:sp>
      <p:sp>
        <p:nvSpPr>
          <p:cNvPr id="10" name="TextBox 9"/>
          <p:cNvSpPr txBox="1"/>
          <p:nvPr/>
        </p:nvSpPr>
        <p:spPr>
          <a:xfrm>
            <a:off x="306354" y="4395166"/>
            <a:ext cx="2694067" cy="369332"/>
          </a:xfrm>
          <a:prstGeom prst="rect">
            <a:avLst/>
          </a:prstGeom>
          <a:noFill/>
        </p:spPr>
        <p:txBody>
          <a:bodyPr wrap="none" rtlCol="0">
            <a:spAutoFit/>
          </a:bodyPr>
          <a:lstStyle/>
          <a:p>
            <a:r>
              <a:rPr lang="en-US" dirty="0" smtClean="0"/>
              <a:t>Aligned to Mouse Genome</a:t>
            </a:r>
            <a:endParaRPr lang="en-US" dirty="0"/>
          </a:p>
        </p:txBody>
      </p:sp>
      <p:sp>
        <p:nvSpPr>
          <p:cNvPr id="11" name="Rectangle 10"/>
          <p:cNvSpPr/>
          <p:nvPr/>
        </p:nvSpPr>
        <p:spPr>
          <a:xfrm>
            <a:off x="61990" y="3863414"/>
            <a:ext cx="9082010" cy="234627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Tree>
    <p:extLst>
      <p:ext uri="{BB962C8B-B14F-4D97-AF65-F5344CB8AC3E}">
        <p14:creationId xmlns:p14="http://schemas.microsoft.com/office/powerpoint/2010/main" val="3747415990"/>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590"/>
            <a:ext cx="8229600" cy="1143000"/>
          </a:xfrm>
        </p:spPr>
        <p:txBody>
          <a:bodyPr>
            <a:noAutofit/>
          </a:bodyPr>
          <a:lstStyle/>
          <a:p>
            <a:r>
              <a:rPr lang="en-US" sz="2800" dirty="0" smtClean="0"/>
              <a:t>Reconstruction of Alternatively Spliced Transcripts</a:t>
            </a:r>
            <a:endParaRPr lang="en-US" sz="2800" dirty="0"/>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smtClean="0"/>
              <a:t>Butterfly’s Compacted</a:t>
            </a:r>
            <a:br>
              <a:rPr lang="en-US" dirty="0" smtClean="0"/>
            </a:br>
            <a:r>
              <a:rPr lang="en-US" dirty="0" smtClean="0"/>
              <a:t>Sequence Graph</a:t>
            </a:r>
            <a:endParaRPr lang="en-US" dirty="0"/>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smtClean="0"/>
              <a:t>Reconstructed Transcripts</a:t>
            </a:r>
            <a:endParaRPr lang="en-US" dirty="0"/>
          </a:p>
        </p:txBody>
      </p:sp>
      <p:sp>
        <p:nvSpPr>
          <p:cNvPr id="10" name="TextBox 9"/>
          <p:cNvSpPr txBox="1"/>
          <p:nvPr/>
        </p:nvSpPr>
        <p:spPr>
          <a:xfrm>
            <a:off x="306354" y="4395166"/>
            <a:ext cx="2694067" cy="369332"/>
          </a:xfrm>
          <a:prstGeom prst="rect">
            <a:avLst/>
          </a:prstGeom>
          <a:noFill/>
        </p:spPr>
        <p:txBody>
          <a:bodyPr wrap="none" rtlCol="0">
            <a:spAutoFit/>
          </a:bodyPr>
          <a:lstStyle/>
          <a:p>
            <a:r>
              <a:rPr lang="en-US" dirty="0" smtClean="0"/>
              <a:t>Aligned to Mouse Genome</a:t>
            </a:r>
            <a:endParaRPr lang="en-US" dirty="0"/>
          </a:p>
        </p:txBody>
      </p:sp>
      <p:sp>
        <p:nvSpPr>
          <p:cNvPr id="11" name="Rectangle 10"/>
          <p:cNvSpPr/>
          <p:nvPr/>
        </p:nvSpPr>
        <p:spPr>
          <a:xfrm>
            <a:off x="61990" y="4395167"/>
            <a:ext cx="9082010" cy="181452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Tree>
    <p:extLst>
      <p:ext uri="{BB962C8B-B14F-4D97-AF65-F5344CB8AC3E}">
        <p14:creationId xmlns:p14="http://schemas.microsoft.com/office/powerpoint/2010/main" val="1273030778"/>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590"/>
            <a:ext cx="8229600" cy="1143000"/>
          </a:xfrm>
        </p:spPr>
        <p:txBody>
          <a:bodyPr>
            <a:noAutofit/>
          </a:bodyPr>
          <a:lstStyle/>
          <a:p>
            <a:r>
              <a:rPr lang="en-US" sz="2800" dirty="0" smtClean="0"/>
              <a:t>Reconstruction of Alternatively Spliced Transcripts</a:t>
            </a:r>
            <a:endParaRPr lang="en-US" sz="2800" dirty="0"/>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smtClean="0"/>
              <a:t>Butterfly’s Compacted</a:t>
            </a:r>
            <a:br>
              <a:rPr lang="en-US" dirty="0" smtClean="0"/>
            </a:br>
            <a:r>
              <a:rPr lang="en-US" dirty="0" smtClean="0"/>
              <a:t>Sequence Graph</a:t>
            </a:r>
            <a:endParaRPr lang="en-US" dirty="0"/>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smtClean="0"/>
              <a:t>Reconstructed Transcripts</a:t>
            </a:r>
            <a:endParaRPr lang="en-US" dirty="0"/>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
        <p:nvSpPr>
          <p:cNvPr id="10" name="TextBox 9"/>
          <p:cNvSpPr txBox="1"/>
          <p:nvPr/>
        </p:nvSpPr>
        <p:spPr>
          <a:xfrm>
            <a:off x="306354" y="4395166"/>
            <a:ext cx="2694067" cy="369332"/>
          </a:xfrm>
          <a:prstGeom prst="rect">
            <a:avLst/>
          </a:prstGeom>
          <a:noFill/>
        </p:spPr>
        <p:txBody>
          <a:bodyPr wrap="none" rtlCol="0">
            <a:spAutoFit/>
          </a:bodyPr>
          <a:lstStyle/>
          <a:p>
            <a:r>
              <a:rPr lang="en-US" dirty="0" smtClean="0"/>
              <a:t>Aligned to Mouse Genome</a:t>
            </a:r>
            <a:endParaRPr lang="en-US" dirty="0"/>
          </a:p>
        </p:txBody>
      </p:sp>
      <p:sp>
        <p:nvSpPr>
          <p:cNvPr id="5" name="TextBox 4"/>
          <p:cNvSpPr txBox="1"/>
          <p:nvPr/>
        </p:nvSpPr>
        <p:spPr>
          <a:xfrm>
            <a:off x="6257156" y="5098295"/>
            <a:ext cx="2192277" cy="369332"/>
          </a:xfrm>
          <a:prstGeom prst="rect">
            <a:avLst/>
          </a:prstGeom>
          <a:noFill/>
        </p:spPr>
        <p:txBody>
          <a:bodyPr wrap="none" rtlCol="0">
            <a:spAutoFit/>
          </a:bodyPr>
          <a:lstStyle/>
          <a:p>
            <a:r>
              <a:rPr lang="en-US" dirty="0" smtClean="0"/>
              <a:t>(Reference structure)</a:t>
            </a:r>
            <a:endParaRPr lang="en-US" dirty="0"/>
          </a:p>
        </p:txBody>
      </p:sp>
    </p:spTree>
    <p:extLst>
      <p:ext uri="{BB962C8B-B14F-4D97-AF65-F5344CB8AC3E}">
        <p14:creationId xmlns:p14="http://schemas.microsoft.com/office/powerpoint/2010/main" val="1441363291"/>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128" y="137536"/>
            <a:ext cx="8229600" cy="1143000"/>
          </a:xfrm>
        </p:spPr>
        <p:txBody>
          <a:bodyPr>
            <a:noAutofit/>
          </a:bodyPr>
          <a:lstStyle/>
          <a:p>
            <a:r>
              <a:rPr lang="en-US" sz="3200" dirty="0" smtClean="0"/>
              <a:t>Teasing Apart Transcripts of </a:t>
            </a:r>
            <a:r>
              <a:rPr lang="en-US" sz="3200" dirty="0" err="1" smtClean="0"/>
              <a:t>Paralogous</a:t>
            </a:r>
            <a:r>
              <a:rPr lang="en-US" sz="3200" dirty="0" smtClean="0"/>
              <a:t> Genes</a:t>
            </a:r>
            <a:endParaRPr lang="en-US" sz="3200" dirty="0"/>
          </a:p>
        </p:txBody>
      </p:sp>
      <p:pic>
        <p:nvPicPr>
          <p:cNvPr id="4" name="Picture 3" descr="Picture 19.png"/>
          <p:cNvPicPr>
            <a:picLocks noChangeAspect="1"/>
          </p:cNvPicPr>
          <p:nvPr/>
        </p:nvPicPr>
        <p:blipFill>
          <a:blip r:embed="rId3"/>
          <a:stretch>
            <a:fillRect/>
          </a:stretch>
        </p:blipFill>
        <p:spPr>
          <a:xfrm>
            <a:off x="5659924" y="1341438"/>
            <a:ext cx="3484076" cy="5287962"/>
          </a:xfrm>
          <a:prstGeom prst="rect">
            <a:avLst/>
          </a:prstGeom>
        </p:spPr>
      </p:pic>
      <p:pic>
        <p:nvPicPr>
          <p:cNvPr id="5" name="Picture 4" descr="Picture 20.png"/>
          <p:cNvPicPr>
            <a:picLocks noChangeAspect="1"/>
          </p:cNvPicPr>
          <p:nvPr/>
        </p:nvPicPr>
        <p:blipFill>
          <a:blip r:embed="rId4"/>
          <a:stretch>
            <a:fillRect/>
          </a:stretch>
        </p:blipFill>
        <p:spPr>
          <a:xfrm>
            <a:off x="253999" y="2382778"/>
            <a:ext cx="5556347" cy="2163822"/>
          </a:xfrm>
          <a:prstGeom prst="rect">
            <a:avLst/>
          </a:prstGeom>
        </p:spPr>
      </p:pic>
      <p:pic>
        <p:nvPicPr>
          <p:cNvPr id="6" name="Picture 5"/>
          <p:cNvPicPr>
            <a:picLocks noChangeAspect="1"/>
          </p:cNvPicPr>
          <p:nvPr/>
        </p:nvPicPr>
        <p:blipFill>
          <a:blip r:embed="rId5"/>
          <a:stretch>
            <a:fillRect/>
          </a:stretch>
        </p:blipFill>
        <p:spPr>
          <a:xfrm>
            <a:off x="114300" y="5266871"/>
            <a:ext cx="1295400" cy="1480457"/>
          </a:xfrm>
          <a:prstGeom prst="rect">
            <a:avLst/>
          </a:prstGeom>
        </p:spPr>
      </p:pic>
      <p:sp>
        <p:nvSpPr>
          <p:cNvPr id="7" name="TextBox 6"/>
          <p:cNvSpPr txBox="1"/>
          <p:nvPr/>
        </p:nvSpPr>
        <p:spPr>
          <a:xfrm>
            <a:off x="6395665" y="1199106"/>
            <a:ext cx="846067" cy="369332"/>
          </a:xfrm>
          <a:prstGeom prst="rect">
            <a:avLst/>
          </a:prstGeom>
          <a:noFill/>
        </p:spPr>
        <p:txBody>
          <a:bodyPr wrap="none" rtlCol="0">
            <a:spAutoFit/>
          </a:bodyPr>
          <a:lstStyle/>
          <a:p>
            <a:r>
              <a:rPr lang="en-US" i="1" dirty="0" smtClean="0"/>
              <a:t>Ap2a1</a:t>
            </a:r>
            <a:endParaRPr lang="en-US" i="1" dirty="0"/>
          </a:p>
        </p:txBody>
      </p:sp>
      <p:sp>
        <p:nvSpPr>
          <p:cNvPr id="8" name="TextBox 7"/>
          <p:cNvSpPr txBox="1"/>
          <p:nvPr/>
        </p:nvSpPr>
        <p:spPr>
          <a:xfrm>
            <a:off x="7631808" y="1182173"/>
            <a:ext cx="846067" cy="369332"/>
          </a:xfrm>
          <a:prstGeom prst="rect">
            <a:avLst/>
          </a:prstGeom>
          <a:noFill/>
        </p:spPr>
        <p:txBody>
          <a:bodyPr wrap="none" rtlCol="0">
            <a:spAutoFit/>
          </a:bodyPr>
          <a:lstStyle/>
          <a:p>
            <a:r>
              <a:rPr lang="en-US" i="1" dirty="0" smtClean="0"/>
              <a:t>Ap2a2</a:t>
            </a:r>
            <a:endParaRPr lang="en-US" i="1" dirty="0"/>
          </a:p>
        </p:txBody>
      </p:sp>
      <p:sp>
        <p:nvSpPr>
          <p:cNvPr id="9" name="Rectangle 8"/>
          <p:cNvSpPr/>
          <p:nvPr/>
        </p:nvSpPr>
        <p:spPr>
          <a:xfrm>
            <a:off x="253998" y="2187045"/>
            <a:ext cx="5556347" cy="25596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2874344" y="-16714"/>
            <a:ext cx="3132638" cy="523220"/>
          </a:xfrm>
          <a:prstGeom prst="rect">
            <a:avLst/>
          </a:prstGeom>
          <a:noFill/>
        </p:spPr>
        <p:txBody>
          <a:bodyPr wrap="none" rtlCol="0">
            <a:spAutoFit/>
          </a:bodyPr>
          <a:lstStyle/>
          <a:p>
            <a:r>
              <a:rPr lang="en-US" sz="2800" dirty="0" smtClean="0"/>
              <a:t>Butterfly Example 2:</a:t>
            </a:r>
            <a:endParaRPr lang="en-US" sz="2800" dirty="0"/>
          </a:p>
        </p:txBody>
      </p:sp>
    </p:spTree>
    <p:extLst>
      <p:ext uri="{BB962C8B-B14F-4D97-AF65-F5344CB8AC3E}">
        <p14:creationId xmlns:p14="http://schemas.microsoft.com/office/powerpoint/2010/main" val="129154579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smtClean="0">
                <a:solidFill>
                  <a:srgbClr val="000000"/>
                </a:solidFill>
                <a:latin typeface="Calibri" pitchFamily="34" charset="0"/>
              </a:rPr>
              <a:t>Generating RNA-Seq:  </a:t>
            </a:r>
            <a:r>
              <a:rPr lang="en-US" sz="3600" b="1" i="1" dirty="0" smtClean="0">
                <a:solidFill>
                  <a:srgbClr val="000000"/>
                </a:solidFill>
                <a:latin typeface="Calibri" pitchFamily="34" charset="0"/>
              </a:rPr>
              <a:t>How to Choose?</a:t>
            </a:r>
            <a:endParaRPr lang="en-US" sz="3600" b="1" i="1" dirty="0">
              <a:solidFill>
                <a:srgbClr val="000000"/>
              </a:solidFill>
              <a:latin typeface="Calibri" pitchFamily="34" charset="0"/>
            </a:endParaRP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301496" y="2443784"/>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smtClean="0">
                  <a:solidFill>
                    <a:srgbClr val="000000"/>
                  </a:solidFill>
                  <a:latin typeface="Calibri" pitchFamily="34" charset="0"/>
                </a:rPr>
                <a:t>Illumina</a:t>
              </a:r>
              <a:endParaRPr lang="en-US" b="1" dirty="0">
                <a:solidFill>
                  <a:srgbClr val="000000"/>
                </a:solidFill>
                <a:latin typeface="Calibri" pitchFamily="34" charset="0"/>
              </a:endParaRPr>
            </a:p>
          </p:txBody>
        </p:sp>
      </p:grpSp>
      <p:grpSp>
        <p:nvGrpSpPr>
          <p:cNvPr id="3" name="Group 27"/>
          <p:cNvGrpSpPr/>
          <p:nvPr/>
        </p:nvGrpSpPr>
        <p:grpSpPr>
          <a:xfrm>
            <a:off x="2690099" y="2443784"/>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smtClean="0">
                  <a:solidFill>
                    <a:srgbClr val="000000"/>
                  </a:solidFill>
                  <a:latin typeface="Calibri" pitchFamily="34" charset="0"/>
                </a:rPr>
                <a:t>454</a:t>
              </a:r>
              <a:endParaRPr lang="en-US" b="1" dirty="0">
                <a:solidFill>
                  <a:srgbClr val="000000"/>
                </a:solidFill>
                <a:latin typeface="Calibri" pitchFamily="34" charset="0"/>
              </a:endParaRPr>
            </a:p>
          </p:txBody>
        </p:sp>
      </p:grpSp>
      <p:grpSp>
        <p:nvGrpSpPr>
          <p:cNvPr id="4" name="Group 28"/>
          <p:cNvGrpSpPr/>
          <p:nvPr/>
        </p:nvGrpSpPr>
        <p:grpSpPr>
          <a:xfrm>
            <a:off x="5229998" y="2443784"/>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smtClean="0">
                  <a:solidFill>
                    <a:srgbClr val="000000"/>
                  </a:solidFill>
                  <a:latin typeface="Calibri" pitchFamily="34" charset="0"/>
                </a:rPr>
                <a:t>SOLiD</a:t>
              </a:r>
              <a:endParaRPr lang="en-US" b="1" dirty="0">
                <a:solidFill>
                  <a:srgbClr val="000000"/>
                </a:solidFill>
                <a:latin typeface="Calibri" pitchFamily="34" charset="0"/>
              </a:endParaRPr>
            </a:p>
          </p:txBody>
        </p:sp>
      </p:grpSp>
      <p:grpSp>
        <p:nvGrpSpPr>
          <p:cNvPr id="5" name="Group 29"/>
          <p:cNvGrpSpPr/>
          <p:nvPr/>
        </p:nvGrpSpPr>
        <p:grpSpPr>
          <a:xfrm>
            <a:off x="7484491" y="2443784"/>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smtClean="0">
                  <a:solidFill>
                    <a:srgbClr val="000000"/>
                  </a:solidFill>
                  <a:latin typeface="Calibri" pitchFamily="34" charset="0"/>
                </a:rPr>
                <a:t>Helicos</a:t>
              </a:r>
              <a:endParaRPr lang="en-US" b="1" dirty="0">
                <a:solidFill>
                  <a:srgbClr val="000000"/>
                </a:solidFill>
                <a:latin typeface="Calibri" pitchFamily="34" charset="0"/>
              </a:endParaRPr>
            </a:p>
          </p:txBody>
        </p:sp>
      </p:grpSp>
      <p:grpSp>
        <p:nvGrpSpPr>
          <p:cNvPr id="9" name="Group 8"/>
          <p:cNvGrpSpPr/>
          <p:nvPr/>
        </p:nvGrpSpPr>
        <p:grpSpPr>
          <a:xfrm>
            <a:off x="3052422" y="4460227"/>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smtClean="0">
                  <a:solidFill>
                    <a:srgbClr val="000000"/>
                  </a:solidFill>
                  <a:latin typeface="Calibri" pitchFamily="34" charset="0"/>
                </a:rPr>
                <a:t>Pacific Biosciences</a:t>
              </a:r>
              <a:endParaRPr lang="en-US" b="1" dirty="0">
                <a:solidFill>
                  <a:srgbClr val="000000"/>
                </a:solidFill>
                <a:latin typeface="Calibri" pitchFamily="34" charset="0"/>
              </a:endParaRPr>
            </a:p>
          </p:txBody>
        </p:sp>
      </p:grpSp>
      <p:grpSp>
        <p:nvGrpSpPr>
          <p:cNvPr id="10" name="Group 9"/>
          <p:cNvGrpSpPr/>
          <p:nvPr/>
        </p:nvGrpSpPr>
        <p:grpSpPr>
          <a:xfrm>
            <a:off x="301496" y="4460227"/>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smtClean="0">
                  <a:solidFill>
                    <a:srgbClr val="000000"/>
                  </a:solidFill>
                  <a:latin typeface="Calibri" pitchFamily="34" charset="0"/>
                </a:rPr>
                <a:t>Ion Torrent</a:t>
              </a:r>
              <a:endParaRPr lang="en-US" b="1" dirty="0">
                <a:solidFill>
                  <a:srgbClr val="000000"/>
                </a:solidFill>
                <a:latin typeface="Calibri" pitchFamily="34" charset="0"/>
              </a:endParaRPr>
            </a:p>
          </p:txBody>
        </p:sp>
      </p:grpSp>
      <p:grpSp>
        <p:nvGrpSpPr>
          <p:cNvPr id="11" name="Group 10"/>
          <p:cNvGrpSpPr/>
          <p:nvPr/>
        </p:nvGrpSpPr>
        <p:grpSpPr>
          <a:xfrm>
            <a:off x="6325830" y="4460227"/>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smtClean="0">
                  <a:solidFill>
                    <a:srgbClr val="000000"/>
                  </a:solidFill>
                  <a:latin typeface="Calibri" pitchFamily="34" charset="0"/>
                </a:rPr>
                <a:t>Oxford Nanopore</a:t>
              </a:r>
              <a:endParaRPr lang="en-US" b="1" dirty="0">
                <a:solidFill>
                  <a:srgbClr val="000000"/>
                </a:solidFill>
                <a:latin typeface="Calibri" pitchFamily="34" charset="0"/>
              </a:endParaRPr>
            </a:p>
          </p:txBody>
        </p:sp>
      </p:grpSp>
      <p:sp>
        <p:nvSpPr>
          <p:cNvPr id="7" name="TextBox 6"/>
          <p:cNvSpPr txBox="1"/>
          <p:nvPr/>
        </p:nvSpPr>
        <p:spPr>
          <a:xfrm>
            <a:off x="2338113" y="1212247"/>
            <a:ext cx="4533212" cy="461665"/>
          </a:xfrm>
          <a:prstGeom prst="rect">
            <a:avLst/>
          </a:prstGeom>
          <a:noFill/>
        </p:spPr>
        <p:txBody>
          <a:bodyPr wrap="none" rtlCol="0">
            <a:spAutoFit/>
          </a:bodyPr>
          <a:lstStyle/>
          <a:p>
            <a:r>
              <a:rPr lang="en-US" sz="2400" dirty="0" smtClean="0"/>
              <a:t>Popular choices for RNA-</a:t>
            </a:r>
            <a:r>
              <a:rPr lang="en-US" sz="2400" dirty="0" err="1" smtClean="0"/>
              <a:t>Seq</a:t>
            </a:r>
            <a:r>
              <a:rPr lang="en-US" sz="2400" dirty="0" smtClean="0"/>
              <a:t> today</a:t>
            </a:r>
            <a:endParaRPr lang="en-US" sz="2400" dirty="0"/>
          </a:p>
        </p:txBody>
      </p:sp>
      <p:sp>
        <p:nvSpPr>
          <p:cNvPr id="8" name="Rectangle 7"/>
          <p:cNvSpPr/>
          <p:nvPr/>
        </p:nvSpPr>
        <p:spPr>
          <a:xfrm>
            <a:off x="2632375" y="1933661"/>
            <a:ext cx="6293206" cy="2453165"/>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229730"/>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128" y="137536"/>
            <a:ext cx="8229600" cy="1143000"/>
          </a:xfrm>
        </p:spPr>
        <p:txBody>
          <a:bodyPr>
            <a:noAutofit/>
          </a:bodyPr>
          <a:lstStyle/>
          <a:p>
            <a:r>
              <a:rPr lang="en-US" sz="3200" dirty="0" smtClean="0"/>
              <a:t>Teasing Apart Transcripts of </a:t>
            </a:r>
            <a:r>
              <a:rPr lang="en-US" sz="3200" dirty="0" err="1" smtClean="0"/>
              <a:t>Paralogous</a:t>
            </a:r>
            <a:r>
              <a:rPr lang="en-US" sz="3200" dirty="0" smtClean="0"/>
              <a:t> Genes</a:t>
            </a:r>
            <a:endParaRPr lang="en-US" sz="3200" dirty="0"/>
          </a:p>
        </p:txBody>
      </p:sp>
      <p:pic>
        <p:nvPicPr>
          <p:cNvPr id="4" name="Picture 3" descr="Picture 19.png"/>
          <p:cNvPicPr>
            <a:picLocks noChangeAspect="1"/>
          </p:cNvPicPr>
          <p:nvPr/>
        </p:nvPicPr>
        <p:blipFill>
          <a:blip r:embed="rId3"/>
          <a:stretch>
            <a:fillRect/>
          </a:stretch>
        </p:blipFill>
        <p:spPr>
          <a:xfrm>
            <a:off x="5659924" y="1341438"/>
            <a:ext cx="3484076" cy="5287962"/>
          </a:xfrm>
          <a:prstGeom prst="rect">
            <a:avLst/>
          </a:prstGeom>
        </p:spPr>
      </p:pic>
      <p:pic>
        <p:nvPicPr>
          <p:cNvPr id="5" name="Picture 4" descr="Picture 20.png"/>
          <p:cNvPicPr>
            <a:picLocks noChangeAspect="1"/>
          </p:cNvPicPr>
          <p:nvPr/>
        </p:nvPicPr>
        <p:blipFill>
          <a:blip r:embed="rId4"/>
          <a:stretch>
            <a:fillRect/>
          </a:stretch>
        </p:blipFill>
        <p:spPr>
          <a:xfrm>
            <a:off x="253999" y="2382778"/>
            <a:ext cx="5556347" cy="2163822"/>
          </a:xfrm>
          <a:prstGeom prst="rect">
            <a:avLst/>
          </a:prstGeom>
        </p:spPr>
      </p:pic>
      <p:pic>
        <p:nvPicPr>
          <p:cNvPr id="6" name="Picture 5"/>
          <p:cNvPicPr>
            <a:picLocks noChangeAspect="1"/>
          </p:cNvPicPr>
          <p:nvPr/>
        </p:nvPicPr>
        <p:blipFill>
          <a:blip r:embed="rId5"/>
          <a:stretch>
            <a:fillRect/>
          </a:stretch>
        </p:blipFill>
        <p:spPr>
          <a:xfrm>
            <a:off x="114300" y="5266871"/>
            <a:ext cx="1295400" cy="1480457"/>
          </a:xfrm>
          <a:prstGeom prst="rect">
            <a:avLst/>
          </a:prstGeom>
        </p:spPr>
      </p:pic>
      <p:sp>
        <p:nvSpPr>
          <p:cNvPr id="7" name="TextBox 6"/>
          <p:cNvSpPr txBox="1"/>
          <p:nvPr/>
        </p:nvSpPr>
        <p:spPr>
          <a:xfrm>
            <a:off x="6395665" y="1199106"/>
            <a:ext cx="846067" cy="369332"/>
          </a:xfrm>
          <a:prstGeom prst="rect">
            <a:avLst/>
          </a:prstGeom>
          <a:noFill/>
        </p:spPr>
        <p:txBody>
          <a:bodyPr wrap="none" rtlCol="0">
            <a:spAutoFit/>
          </a:bodyPr>
          <a:lstStyle/>
          <a:p>
            <a:r>
              <a:rPr lang="en-US" i="1" dirty="0" smtClean="0"/>
              <a:t>Ap2a1</a:t>
            </a:r>
            <a:endParaRPr lang="en-US" i="1" dirty="0"/>
          </a:p>
        </p:txBody>
      </p:sp>
      <p:sp>
        <p:nvSpPr>
          <p:cNvPr id="8" name="TextBox 7"/>
          <p:cNvSpPr txBox="1"/>
          <p:nvPr/>
        </p:nvSpPr>
        <p:spPr>
          <a:xfrm>
            <a:off x="7631808" y="1182173"/>
            <a:ext cx="846067" cy="369332"/>
          </a:xfrm>
          <a:prstGeom prst="rect">
            <a:avLst/>
          </a:prstGeom>
          <a:noFill/>
        </p:spPr>
        <p:txBody>
          <a:bodyPr wrap="none" rtlCol="0">
            <a:spAutoFit/>
          </a:bodyPr>
          <a:lstStyle/>
          <a:p>
            <a:r>
              <a:rPr lang="en-US" i="1" dirty="0" smtClean="0"/>
              <a:t>Ap2a2</a:t>
            </a:r>
            <a:endParaRPr lang="en-US" i="1" dirty="0"/>
          </a:p>
        </p:txBody>
      </p:sp>
    </p:spTree>
    <p:extLst>
      <p:ext uri="{BB962C8B-B14F-4D97-AF65-F5344CB8AC3E}">
        <p14:creationId xmlns:p14="http://schemas.microsoft.com/office/powerpoint/2010/main" val="1842309544"/>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286" y="-181696"/>
            <a:ext cx="8229600" cy="1143000"/>
          </a:xfrm>
        </p:spPr>
        <p:txBody>
          <a:bodyPr/>
          <a:lstStyle/>
          <a:p>
            <a:r>
              <a:rPr lang="en-US" dirty="0" smtClean="0"/>
              <a:t>Trinity output: A multi-</a:t>
            </a:r>
            <a:r>
              <a:rPr lang="en-US" dirty="0" err="1" smtClean="0"/>
              <a:t>fasta</a:t>
            </a:r>
            <a:r>
              <a:rPr lang="en-US" dirty="0" smtClean="0"/>
              <a:t> file</a:t>
            </a:r>
            <a:endParaRPr lang="en-US" dirty="0"/>
          </a:p>
        </p:txBody>
      </p:sp>
      <p:pic>
        <p:nvPicPr>
          <p:cNvPr id="4" name="Picture 3" descr="Screen Shot 2012-10-21 at 8.10.4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492" y="813788"/>
            <a:ext cx="5603957" cy="5834708"/>
          </a:xfrm>
          <a:prstGeom prst="rect">
            <a:avLst/>
          </a:prstGeom>
        </p:spPr>
      </p:pic>
    </p:spTree>
    <p:extLst>
      <p:ext uri="{BB962C8B-B14F-4D97-AF65-F5344CB8AC3E}">
        <p14:creationId xmlns:p14="http://schemas.microsoft.com/office/powerpoint/2010/main" val="3829801393"/>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0758" y="62718"/>
            <a:ext cx="9033242" cy="400110"/>
          </a:xfrm>
          <a:prstGeom prst="rect">
            <a:avLst/>
          </a:prstGeom>
          <a:noFill/>
        </p:spPr>
        <p:txBody>
          <a:bodyPr wrap="none" rtlCol="0">
            <a:spAutoFit/>
          </a:bodyPr>
          <a:lstStyle/>
          <a:p>
            <a:r>
              <a:rPr lang="en-US" sz="2000" b="1" dirty="0" smtClean="0"/>
              <a:t>Can align Trinity transcripts to genome scaffolds to examine intron/exon structures</a:t>
            </a:r>
            <a:endParaRPr lang="en-US" sz="2000" b="1" dirty="0"/>
          </a:p>
        </p:txBody>
      </p:sp>
      <p:sp>
        <p:nvSpPr>
          <p:cNvPr id="7" name="TextBox 6"/>
          <p:cNvSpPr txBox="1"/>
          <p:nvPr/>
        </p:nvSpPr>
        <p:spPr>
          <a:xfrm>
            <a:off x="2492751" y="384428"/>
            <a:ext cx="3908078" cy="369332"/>
          </a:xfrm>
          <a:prstGeom prst="rect">
            <a:avLst/>
          </a:prstGeom>
          <a:noFill/>
        </p:spPr>
        <p:txBody>
          <a:bodyPr wrap="none" rtlCol="0">
            <a:spAutoFit/>
          </a:bodyPr>
          <a:lstStyle/>
          <a:p>
            <a:r>
              <a:rPr lang="en-US" dirty="0" smtClean="0"/>
              <a:t>(Trinity transcripts aligned using GMAP)</a:t>
            </a:r>
            <a:endParaRPr lang="en-US" dirty="0"/>
          </a:p>
        </p:txBody>
      </p:sp>
      <p:pic>
        <p:nvPicPr>
          <p:cNvPr id="3" name="Picture 2" descr="Screen Shot 2013-10-22 at 3.14.4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693" y="787780"/>
            <a:ext cx="7915067" cy="5882820"/>
          </a:xfrm>
          <a:prstGeom prst="rect">
            <a:avLst/>
          </a:prstGeom>
        </p:spPr>
      </p:pic>
    </p:spTree>
    <p:extLst>
      <p:ext uri="{BB962C8B-B14F-4D97-AF65-F5344CB8AC3E}">
        <p14:creationId xmlns:p14="http://schemas.microsoft.com/office/powerpoint/2010/main" val="258714590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Trinity Demo</a:t>
            </a:r>
            <a:endParaRPr lang="en-US" dirty="0"/>
          </a:p>
        </p:txBody>
      </p:sp>
      <p:sp>
        <p:nvSpPr>
          <p:cNvPr id="3" name="Content Placeholder 2"/>
          <p:cNvSpPr>
            <a:spLocks noGrp="1"/>
          </p:cNvSpPr>
          <p:nvPr>
            <p:ph idx="1"/>
          </p:nvPr>
        </p:nvSpPr>
        <p:spPr>
          <a:xfrm>
            <a:off x="457200" y="2332037"/>
            <a:ext cx="8229600" cy="4525963"/>
          </a:xfrm>
        </p:spPr>
        <p:txBody>
          <a:bodyPr/>
          <a:lstStyle/>
          <a:p>
            <a:r>
              <a:rPr lang="en-US" dirty="0" smtClean="0"/>
              <a:t>Assemble RNA-Seq using Trinity</a:t>
            </a:r>
          </a:p>
          <a:p>
            <a:r>
              <a:rPr lang="en-US" dirty="0" smtClean="0"/>
              <a:t>Examine Trinity in context of a genome:</a:t>
            </a:r>
          </a:p>
          <a:p>
            <a:pPr lvl="1"/>
            <a:r>
              <a:rPr lang="en-US" dirty="0" smtClean="0"/>
              <a:t>Align Trinity transcripts to the genome using GMAP</a:t>
            </a:r>
          </a:p>
          <a:p>
            <a:pPr lvl="1"/>
            <a:r>
              <a:rPr lang="en-US" dirty="0" smtClean="0"/>
              <a:t>Align </a:t>
            </a:r>
            <a:r>
              <a:rPr lang="en-US" dirty="0" err="1" smtClean="0"/>
              <a:t>rna-seq</a:t>
            </a:r>
            <a:r>
              <a:rPr lang="en-US" dirty="0" smtClean="0"/>
              <a:t> reads to genome using </a:t>
            </a:r>
            <a:r>
              <a:rPr lang="en-US" dirty="0" err="1" smtClean="0"/>
              <a:t>Tophat</a:t>
            </a:r>
            <a:endParaRPr lang="en-US" dirty="0" smtClean="0"/>
          </a:p>
          <a:p>
            <a:pPr lvl="1"/>
            <a:r>
              <a:rPr lang="en-US" dirty="0" smtClean="0"/>
              <a:t>Visualize all alignments using IGV</a:t>
            </a:r>
          </a:p>
          <a:p>
            <a:endParaRPr lang="en-US" dirty="0"/>
          </a:p>
        </p:txBody>
      </p:sp>
      <p:sp>
        <p:nvSpPr>
          <p:cNvPr id="4" name="TextBox 3"/>
          <p:cNvSpPr txBox="1"/>
          <p:nvPr/>
        </p:nvSpPr>
        <p:spPr>
          <a:xfrm>
            <a:off x="734073" y="1417638"/>
            <a:ext cx="7415768" cy="646331"/>
          </a:xfrm>
          <a:prstGeom prst="rect">
            <a:avLst/>
          </a:prstGeom>
          <a:noFill/>
        </p:spPr>
        <p:txBody>
          <a:bodyPr wrap="square" rtlCol="0">
            <a:spAutoFit/>
          </a:bodyPr>
          <a:lstStyle/>
          <a:p>
            <a:r>
              <a:rPr lang="en-US" dirty="0">
                <a:solidFill>
                  <a:srgbClr val="0000FF"/>
                </a:solidFill>
              </a:rPr>
              <a:t>https://</a:t>
            </a:r>
            <a:r>
              <a:rPr lang="en-US" dirty="0" err="1">
                <a:solidFill>
                  <a:srgbClr val="0000FF"/>
                </a:solidFill>
              </a:rPr>
              <a:t>github.com</a:t>
            </a:r>
            <a:r>
              <a:rPr lang="en-US" dirty="0">
                <a:solidFill>
                  <a:srgbClr val="0000FF"/>
                </a:solidFill>
              </a:rPr>
              <a:t>/</a:t>
            </a:r>
            <a:r>
              <a:rPr lang="en-US" dirty="0" err="1">
                <a:solidFill>
                  <a:srgbClr val="0000FF"/>
                </a:solidFill>
              </a:rPr>
              <a:t>trinityrnaseq</a:t>
            </a:r>
            <a:r>
              <a:rPr lang="en-US" dirty="0">
                <a:solidFill>
                  <a:srgbClr val="0000FF"/>
                </a:solidFill>
              </a:rPr>
              <a:t>/</a:t>
            </a:r>
            <a:r>
              <a:rPr lang="en-US" dirty="0" err="1">
                <a:solidFill>
                  <a:srgbClr val="0000FF"/>
                </a:solidFill>
              </a:rPr>
              <a:t>RNASeq_Trinity_Tuxedo_Workshop</a:t>
            </a:r>
            <a:r>
              <a:rPr lang="en-US" dirty="0">
                <a:solidFill>
                  <a:srgbClr val="0000FF"/>
                </a:solidFill>
              </a:rPr>
              <a:t>/wiki/Trinity-De-novo-</a:t>
            </a:r>
            <a:r>
              <a:rPr lang="en-US" dirty="0" err="1">
                <a:solidFill>
                  <a:srgbClr val="0000FF"/>
                </a:solidFill>
              </a:rPr>
              <a:t>Transcriptome</a:t>
            </a:r>
            <a:r>
              <a:rPr lang="en-US" dirty="0">
                <a:solidFill>
                  <a:srgbClr val="0000FF"/>
                </a:solidFill>
              </a:rPr>
              <a:t>-Assembly-Workshop</a:t>
            </a:r>
          </a:p>
        </p:txBody>
      </p:sp>
    </p:spTree>
    <p:extLst>
      <p:ext uri="{BB962C8B-B14F-4D97-AF65-F5344CB8AC3E}">
        <p14:creationId xmlns:p14="http://schemas.microsoft.com/office/powerpoint/2010/main" val="4168646020"/>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520" y="384399"/>
            <a:ext cx="8686800" cy="1143000"/>
          </a:xfrm>
        </p:spPr>
        <p:txBody>
          <a:bodyPr>
            <a:noAutofit/>
          </a:bodyPr>
          <a:lstStyle/>
          <a:p>
            <a:r>
              <a:rPr lang="en-US" sz="2800" dirty="0" smtClean="0"/>
              <a:t>Improved reconstruction with deeper sequencing depth</a:t>
            </a:r>
            <a:br>
              <a:rPr lang="en-US" sz="2800" dirty="0" smtClean="0"/>
            </a:br>
            <a:r>
              <a:rPr lang="en-US" sz="2800" dirty="0" smtClean="0"/>
              <a:t>and</a:t>
            </a:r>
            <a:br>
              <a:rPr lang="en-US" sz="2800" dirty="0" smtClean="0"/>
            </a:br>
            <a:r>
              <a:rPr lang="en-US" sz="2800" dirty="0" smtClean="0"/>
              <a:t>Genome-based reconstruction is </a:t>
            </a:r>
            <a:br>
              <a:rPr lang="en-US" sz="2800" dirty="0" smtClean="0"/>
            </a:br>
            <a:r>
              <a:rPr lang="en-US" sz="2800" dirty="0" smtClean="0"/>
              <a:t>more sensitive than de novo methods</a:t>
            </a:r>
            <a:endParaRPr lang="en-US" sz="2800" dirty="0"/>
          </a:p>
        </p:txBody>
      </p:sp>
      <p:graphicFrame>
        <p:nvGraphicFramePr>
          <p:cNvPr id="5" name="Chart 4"/>
          <p:cNvGraphicFramePr>
            <a:graphicFrameLocks/>
          </p:cNvGraphicFramePr>
          <p:nvPr>
            <p:extLst>
              <p:ext uri="{D42A27DB-BD31-4B8C-83A1-F6EECF244321}">
                <p14:modId xmlns:p14="http://schemas.microsoft.com/office/powerpoint/2010/main" val="541017057"/>
              </p:ext>
            </p:extLst>
          </p:nvPr>
        </p:nvGraphicFramePr>
        <p:xfrm>
          <a:off x="2130592" y="2057401"/>
          <a:ext cx="7042212" cy="4073445"/>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4295678" y="6177885"/>
            <a:ext cx="1690712" cy="369332"/>
          </a:xfrm>
          <a:prstGeom prst="rect">
            <a:avLst/>
          </a:prstGeom>
          <a:noFill/>
        </p:spPr>
        <p:txBody>
          <a:bodyPr wrap="none" rtlCol="0">
            <a:spAutoFit/>
          </a:bodyPr>
          <a:lstStyle/>
          <a:p>
            <a:r>
              <a:rPr lang="en-US" dirty="0" smtClean="0"/>
              <a:t>Million PE reads</a:t>
            </a:r>
            <a:endParaRPr lang="en-US" dirty="0"/>
          </a:p>
        </p:txBody>
      </p:sp>
      <p:sp>
        <p:nvSpPr>
          <p:cNvPr id="7" name="TextBox 6"/>
          <p:cNvSpPr txBox="1"/>
          <p:nvPr/>
        </p:nvSpPr>
        <p:spPr>
          <a:xfrm>
            <a:off x="208901" y="3386863"/>
            <a:ext cx="1881320" cy="923330"/>
          </a:xfrm>
          <a:prstGeom prst="rect">
            <a:avLst/>
          </a:prstGeom>
          <a:noFill/>
        </p:spPr>
        <p:txBody>
          <a:bodyPr wrap="square" rtlCol="0">
            <a:spAutoFit/>
          </a:bodyPr>
          <a:lstStyle/>
          <a:p>
            <a:r>
              <a:rPr lang="en-US" dirty="0" smtClean="0"/>
              <a:t># Genes w/ fully reconstructed transcripts</a:t>
            </a:r>
            <a:endParaRPr lang="en-US" dirty="0"/>
          </a:p>
        </p:txBody>
      </p:sp>
      <p:sp>
        <p:nvSpPr>
          <p:cNvPr id="3" name="TextBox 2"/>
          <p:cNvSpPr txBox="1"/>
          <p:nvPr/>
        </p:nvSpPr>
        <p:spPr>
          <a:xfrm>
            <a:off x="278343" y="6314405"/>
            <a:ext cx="1302084" cy="369332"/>
          </a:xfrm>
          <a:prstGeom prst="rect">
            <a:avLst/>
          </a:prstGeom>
          <a:noFill/>
        </p:spPr>
        <p:txBody>
          <a:bodyPr wrap="none" rtlCol="0">
            <a:spAutoFit/>
          </a:bodyPr>
          <a:lstStyle/>
          <a:p>
            <a:r>
              <a:rPr lang="en-US" dirty="0" smtClean="0"/>
              <a:t>Mouse data</a:t>
            </a:r>
            <a:endParaRPr lang="en-US" dirty="0"/>
          </a:p>
        </p:txBody>
      </p:sp>
      <p:pic>
        <p:nvPicPr>
          <p:cNvPr id="8" name="Picture 7"/>
          <p:cNvPicPr>
            <a:picLocks noChangeAspect="1"/>
          </p:cNvPicPr>
          <p:nvPr/>
        </p:nvPicPr>
        <p:blipFill>
          <a:blip r:embed="rId4"/>
          <a:stretch>
            <a:fillRect/>
          </a:stretch>
        </p:blipFill>
        <p:spPr>
          <a:xfrm>
            <a:off x="549092" y="5506182"/>
            <a:ext cx="777468" cy="888535"/>
          </a:xfrm>
          <a:prstGeom prst="rect">
            <a:avLst/>
          </a:prstGeom>
        </p:spPr>
      </p:pic>
    </p:spTree>
    <p:extLst>
      <p:ext uri="{BB962C8B-B14F-4D97-AF65-F5344CB8AC3E}">
        <p14:creationId xmlns:p14="http://schemas.microsoft.com/office/powerpoint/2010/main" val="3357402446"/>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6307"/>
            <a:ext cx="8229600" cy="1143000"/>
          </a:xfrm>
        </p:spPr>
        <p:txBody>
          <a:bodyPr>
            <a:normAutofit/>
          </a:bodyPr>
          <a:lstStyle/>
          <a:p>
            <a:r>
              <a:rPr lang="en-US" sz="3600" dirty="0" smtClean="0"/>
              <a:t>Strand-specific RNA-</a:t>
            </a:r>
            <a:r>
              <a:rPr lang="en-US" sz="3600" dirty="0" err="1" smtClean="0"/>
              <a:t>Seq</a:t>
            </a:r>
            <a:r>
              <a:rPr lang="en-US" sz="3600" dirty="0" smtClean="0"/>
              <a:t> is Preferred</a:t>
            </a:r>
            <a:endParaRPr lang="en-US" sz="3600" dirty="0"/>
          </a:p>
        </p:txBody>
      </p:sp>
      <p:grpSp>
        <p:nvGrpSpPr>
          <p:cNvPr id="10" name="Group 9"/>
          <p:cNvGrpSpPr/>
          <p:nvPr/>
        </p:nvGrpSpPr>
        <p:grpSpPr>
          <a:xfrm>
            <a:off x="196557" y="2472081"/>
            <a:ext cx="8868721" cy="4020845"/>
            <a:chOff x="90717" y="2279280"/>
            <a:chExt cx="8868721" cy="4020845"/>
          </a:xfrm>
        </p:grpSpPr>
        <p:pic>
          <p:nvPicPr>
            <p:cNvPr id="6" name="Picture 5" descr="Screen Shot 2012-09-19 at 1.37.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57" y="2279280"/>
              <a:ext cx="4673600" cy="584200"/>
            </a:xfrm>
            <a:prstGeom prst="rect">
              <a:avLst/>
            </a:prstGeom>
          </p:spPr>
        </p:pic>
        <p:pic>
          <p:nvPicPr>
            <p:cNvPr id="8" name="Picture 7" descr="Screen Shot 2012-09-19 at 1.36.5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17" y="2679743"/>
              <a:ext cx="8868721" cy="3620382"/>
            </a:xfrm>
            <a:prstGeom prst="rect">
              <a:avLst/>
            </a:prstGeom>
          </p:spPr>
        </p:pic>
        <p:pic>
          <p:nvPicPr>
            <p:cNvPr id="9" name="Picture 8" descr="broad-logo.jpg"/>
            <p:cNvPicPr>
              <a:picLocks noChangeAspect="1"/>
            </p:cNvPicPr>
            <p:nvPr/>
          </p:nvPicPr>
          <p:blipFill>
            <a:blip r:embed="rId5"/>
            <a:stretch>
              <a:fillRect/>
            </a:stretch>
          </p:blipFill>
          <p:spPr>
            <a:xfrm>
              <a:off x="5007152" y="2380275"/>
              <a:ext cx="1569848" cy="394293"/>
            </a:xfrm>
            <a:prstGeom prst="rect">
              <a:avLst/>
            </a:prstGeom>
          </p:spPr>
        </p:pic>
      </p:grpSp>
      <p:sp>
        <p:nvSpPr>
          <p:cNvPr id="3" name="TextBox 2"/>
          <p:cNvSpPr txBox="1"/>
          <p:nvPr/>
        </p:nvSpPr>
        <p:spPr>
          <a:xfrm>
            <a:off x="385709" y="5188238"/>
            <a:ext cx="8114872" cy="461665"/>
          </a:xfrm>
          <a:prstGeom prst="rect">
            <a:avLst/>
          </a:prstGeom>
          <a:solidFill>
            <a:schemeClr val="bg1">
              <a:lumMod val="85000"/>
            </a:schemeClr>
          </a:solidFill>
          <a:ln>
            <a:solidFill>
              <a:schemeClr val="tx1"/>
            </a:solidFill>
            <a:prstDash val="dot"/>
          </a:ln>
        </p:spPr>
        <p:txBody>
          <a:bodyPr wrap="none" rtlCol="0">
            <a:spAutoFit/>
          </a:bodyPr>
          <a:lstStyle/>
          <a:p>
            <a:r>
              <a:rPr lang="en-US" sz="2400" dirty="0" smtClean="0">
                <a:ln>
                  <a:solidFill>
                    <a:srgbClr val="FF6600"/>
                  </a:solidFill>
                </a:ln>
              </a:rPr>
              <a:t>‘</a:t>
            </a:r>
            <a:r>
              <a:rPr lang="en-US" sz="2400" dirty="0" err="1" smtClean="0">
                <a:ln>
                  <a:solidFill>
                    <a:srgbClr val="FF6600"/>
                  </a:solidFill>
                </a:ln>
              </a:rPr>
              <a:t>dUTP</a:t>
            </a:r>
            <a:r>
              <a:rPr lang="en-US" sz="2400" dirty="0" smtClean="0">
                <a:ln>
                  <a:solidFill>
                    <a:srgbClr val="FF6600"/>
                  </a:solidFill>
                </a:ln>
              </a:rPr>
              <a:t> second strand marking’ identified as the leading protocol </a:t>
            </a:r>
            <a:endParaRPr lang="en-US" sz="2400" dirty="0">
              <a:ln>
                <a:solidFill>
                  <a:srgbClr val="FF6600"/>
                </a:solidFill>
              </a:ln>
            </a:endParaRPr>
          </a:p>
        </p:txBody>
      </p:sp>
      <p:sp>
        <p:nvSpPr>
          <p:cNvPr id="4" name="TextBox 3"/>
          <p:cNvSpPr txBox="1"/>
          <p:nvPr/>
        </p:nvSpPr>
        <p:spPr>
          <a:xfrm>
            <a:off x="657313" y="811269"/>
            <a:ext cx="8029487" cy="1631216"/>
          </a:xfrm>
          <a:prstGeom prst="rect">
            <a:avLst/>
          </a:prstGeom>
          <a:noFill/>
        </p:spPr>
        <p:txBody>
          <a:bodyPr wrap="none" rtlCol="0">
            <a:spAutoFit/>
          </a:bodyPr>
          <a:lstStyle/>
          <a:p>
            <a:r>
              <a:rPr lang="en-US" sz="2000" dirty="0" smtClean="0"/>
              <a:t>Computationally: fewer confounding graph structures in de novo assembly:</a:t>
            </a:r>
          </a:p>
          <a:p>
            <a:r>
              <a:rPr lang="en-US" sz="2000" dirty="0"/>
              <a:t> </a:t>
            </a:r>
            <a:r>
              <a:rPr lang="en-US" sz="2000" dirty="0" smtClean="0"/>
              <a:t>               ex.  Forward != reverse complement </a:t>
            </a:r>
          </a:p>
          <a:p>
            <a:r>
              <a:rPr lang="en-US" sz="2000" dirty="0"/>
              <a:t>	 </a:t>
            </a:r>
            <a:r>
              <a:rPr lang="en-US" sz="2000" dirty="0" smtClean="0"/>
              <a:t>            </a:t>
            </a:r>
            <a:r>
              <a:rPr lang="en-US" dirty="0" smtClean="0"/>
              <a:t>       (GGAA != TTCC)</a:t>
            </a:r>
          </a:p>
          <a:p>
            <a:r>
              <a:rPr lang="en-US" sz="2000" dirty="0" smtClean="0"/>
              <a:t>Biologically: separate </a:t>
            </a:r>
            <a:r>
              <a:rPr lang="en-US" sz="2000" dirty="0"/>
              <a:t>sense vs. antisense transcription</a:t>
            </a:r>
          </a:p>
          <a:p>
            <a:endParaRPr lang="en-US" sz="2000" dirty="0"/>
          </a:p>
        </p:txBody>
      </p:sp>
    </p:spTree>
    <p:extLst>
      <p:ext uri="{BB962C8B-B14F-4D97-AF65-F5344CB8AC3E}">
        <p14:creationId xmlns:p14="http://schemas.microsoft.com/office/powerpoint/2010/main" val="21043523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355600" y="1180"/>
            <a:ext cx="8562975" cy="500063"/>
          </a:xfrm>
          <a:prstGeom prst="rect">
            <a:avLst/>
          </a:prstGeom>
          <a:noFill/>
          <a:ln w="9525">
            <a:noFill/>
            <a:miter lim="800000"/>
            <a:headEnd/>
            <a:tailEnd/>
          </a:ln>
        </p:spPr>
        <p:txBody>
          <a:bodyPr/>
          <a:lstStyle/>
          <a:p>
            <a:pPr algn="ctr" eaLnBrk="0" hangingPunct="0"/>
            <a:r>
              <a:rPr lang="en-US" sz="3200" dirty="0">
                <a:latin typeface="Calibri" pitchFamily="34" charset="0"/>
              </a:rPr>
              <a:t>dUTP 2</a:t>
            </a:r>
            <a:r>
              <a:rPr lang="en-US" sz="3200" baseline="30000" dirty="0">
                <a:latin typeface="Calibri" pitchFamily="34" charset="0"/>
              </a:rPr>
              <a:t>nd</a:t>
            </a:r>
            <a:r>
              <a:rPr lang="en-US" sz="3200" dirty="0">
                <a:latin typeface="Calibri" pitchFamily="34" charset="0"/>
              </a:rPr>
              <a:t> Strand Method:  Our Favorite</a:t>
            </a:r>
          </a:p>
        </p:txBody>
      </p:sp>
      <p:sp>
        <p:nvSpPr>
          <p:cNvPr id="52228" name="Text Box 2001"/>
          <p:cNvSpPr txBox="1">
            <a:spLocks noChangeArrowheads="1"/>
          </p:cNvSpPr>
          <p:nvPr/>
        </p:nvSpPr>
        <p:spPr bwMode="auto">
          <a:xfrm>
            <a:off x="1664939" y="5820574"/>
            <a:ext cx="6410078" cy="323165"/>
          </a:xfrm>
          <a:prstGeom prst="rect">
            <a:avLst/>
          </a:prstGeom>
          <a:noFill/>
          <a:ln w="9525">
            <a:noFill/>
            <a:miter lim="800000"/>
            <a:headEnd/>
            <a:tailEnd/>
          </a:ln>
        </p:spPr>
        <p:txBody>
          <a:bodyPr wrap="none">
            <a:spAutoFit/>
          </a:bodyPr>
          <a:lstStyle/>
          <a:p>
            <a:pPr eaLnBrk="0" hangingPunct="0"/>
            <a:r>
              <a:rPr lang="en-US" sz="1500" b="1" dirty="0">
                <a:solidFill>
                  <a:srgbClr val="000000"/>
                </a:solidFill>
              </a:rPr>
              <a:t>Modified from </a:t>
            </a:r>
            <a:r>
              <a:rPr lang="en-US" sz="1500" b="1" dirty="0" smtClean="0">
                <a:solidFill>
                  <a:srgbClr val="000000"/>
                </a:solidFill>
              </a:rPr>
              <a:t>Parkhomchuk</a:t>
            </a:r>
            <a:r>
              <a:rPr lang="en-US" sz="1500" b="1" i="1" dirty="0" smtClean="0">
                <a:solidFill>
                  <a:srgbClr val="000000"/>
                </a:solidFill>
              </a:rPr>
              <a:t> </a:t>
            </a:r>
            <a:r>
              <a:rPr lang="en-US" sz="1500" b="1" i="1" dirty="0">
                <a:solidFill>
                  <a:srgbClr val="000000"/>
                </a:solidFill>
              </a:rPr>
              <a:t>et al.</a:t>
            </a:r>
            <a:r>
              <a:rPr lang="en-US" sz="1500" b="1" dirty="0">
                <a:solidFill>
                  <a:srgbClr val="000000"/>
                </a:solidFill>
              </a:rPr>
              <a:t> (2009) </a:t>
            </a:r>
            <a:r>
              <a:rPr lang="en-US" sz="1500" b="1" i="1" dirty="0">
                <a:solidFill>
                  <a:srgbClr val="000000"/>
                </a:solidFill>
              </a:rPr>
              <a:t>Nucleic Acids Res. </a:t>
            </a:r>
            <a:r>
              <a:rPr lang="en-US" sz="1500" b="1" dirty="0">
                <a:solidFill>
                  <a:srgbClr val="000000"/>
                </a:solidFill>
              </a:rPr>
              <a:t>37:e123</a:t>
            </a:r>
          </a:p>
        </p:txBody>
      </p:sp>
      <p:cxnSp>
        <p:nvCxnSpPr>
          <p:cNvPr id="13" name="Straight Connector 12"/>
          <p:cNvCxnSpPr/>
          <p:nvPr/>
        </p:nvCxnSpPr>
        <p:spPr bwMode="auto">
          <a:xfrm>
            <a:off x="2311740" y="951229"/>
            <a:ext cx="2633472" cy="1588"/>
          </a:xfrm>
          <a:prstGeom prst="line">
            <a:avLst/>
          </a:prstGeom>
          <a:solidFill>
            <a:schemeClr val="accent1"/>
          </a:solidFill>
          <a:ln w="28575" cap="flat" cmpd="sng" algn="ctr">
            <a:solidFill>
              <a:srgbClr val="008000"/>
            </a:solidFill>
            <a:prstDash val="solid"/>
            <a:round/>
            <a:headEnd type="none" w="med" len="med"/>
            <a:tailEnd type="none" w="med" len="med"/>
          </a:ln>
          <a:effectLst/>
        </p:spPr>
      </p:cxnSp>
      <p:sp>
        <p:nvSpPr>
          <p:cNvPr id="137" name="TextBox 136"/>
          <p:cNvSpPr txBox="1"/>
          <p:nvPr/>
        </p:nvSpPr>
        <p:spPr>
          <a:xfrm>
            <a:off x="1348191" y="775920"/>
            <a:ext cx="1028700" cy="307777"/>
          </a:xfrm>
          <a:prstGeom prst="rect">
            <a:avLst/>
          </a:prstGeom>
          <a:noFill/>
        </p:spPr>
        <p:txBody>
          <a:bodyPr wrap="square" rtlCol="0">
            <a:spAutoFit/>
          </a:bodyPr>
          <a:lstStyle/>
          <a:p>
            <a:pPr algn="r"/>
            <a:r>
              <a:rPr lang="en-US" sz="1400" b="1" dirty="0" smtClean="0">
                <a:solidFill>
                  <a:srgbClr val="008000"/>
                </a:solidFill>
              </a:rPr>
              <a:t>RNA</a:t>
            </a:r>
            <a:endParaRPr lang="en-US" sz="1400" b="1" dirty="0">
              <a:solidFill>
                <a:srgbClr val="008000"/>
              </a:solidFill>
            </a:endParaRPr>
          </a:p>
        </p:txBody>
      </p:sp>
      <p:grpSp>
        <p:nvGrpSpPr>
          <p:cNvPr id="2" name="Group 324"/>
          <p:cNvGrpSpPr/>
          <p:nvPr/>
        </p:nvGrpSpPr>
        <p:grpSpPr>
          <a:xfrm>
            <a:off x="2538817" y="4778265"/>
            <a:ext cx="5397499" cy="748071"/>
            <a:chOff x="2006601" y="5297745"/>
            <a:chExt cx="5397499" cy="748071"/>
          </a:xfrm>
        </p:grpSpPr>
        <p:grpSp>
          <p:nvGrpSpPr>
            <p:cNvPr id="3" name="Group 318"/>
            <p:cNvGrpSpPr/>
            <p:nvPr/>
          </p:nvGrpSpPr>
          <p:grpSpPr>
            <a:xfrm>
              <a:off x="3088232" y="5297745"/>
              <a:ext cx="4315868" cy="311637"/>
              <a:chOff x="3088232" y="5297745"/>
              <a:chExt cx="4315868" cy="311637"/>
            </a:xfrm>
          </p:grpSpPr>
          <p:sp>
            <p:nvSpPr>
              <p:cNvPr id="47" name="TextBox 46"/>
              <p:cNvSpPr txBox="1"/>
              <p:nvPr/>
            </p:nvSpPr>
            <p:spPr>
              <a:xfrm>
                <a:off x="3162474" y="5299676"/>
                <a:ext cx="4241626" cy="307777"/>
              </a:xfrm>
              <a:prstGeom prst="rect">
                <a:avLst/>
              </a:prstGeom>
              <a:noFill/>
            </p:spPr>
            <p:txBody>
              <a:bodyPr wrap="square" rtlCol="0">
                <a:spAutoFit/>
              </a:bodyPr>
              <a:lstStyle/>
              <a:p>
                <a:r>
                  <a:rPr lang="en-US" sz="1400" b="1" dirty="0" smtClean="0">
                    <a:solidFill>
                      <a:srgbClr val="000000"/>
                    </a:solidFill>
                  </a:rPr>
                  <a:t>PCR and paired-end sequencing</a:t>
                </a:r>
                <a:endParaRPr lang="en-US" sz="1400" b="1" dirty="0">
                  <a:solidFill>
                    <a:srgbClr val="000000"/>
                  </a:solidFill>
                </a:endParaRPr>
              </a:p>
            </p:txBody>
          </p:sp>
          <p:cxnSp>
            <p:nvCxnSpPr>
              <p:cNvPr id="48" name="Straight Arrow Connector 47"/>
              <p:cNvCxnSpPr>
                <a:cxnSpLocks noChangeAspect="1"/>
              </p:cNvCxnSpPr>
              <p:nvPr/>
            </p:nvCxnSpPr>
            <p:spPr bwMode="auto">
              <a:xfrm rot="5400000">
                <a:off x="2933326" y="5452651"/>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4" name="Group 319"/>
            <p:cNvGrpSpPr/>
            <p:nvPr/>
          </p:nvGrpSpPr>
          <p:grpSpPr>
            <a:xfrm>
              <a:off x="2006601" y="5689601"/>
              <a:ext cx="2515235" cy="356215"/>
              <a:chOff x="2006601" y="5689601"/>
              <a:chExt cx="2515235" cy="356215"/>
            </a:xfrm>
          </p:grpSpPr>
          <p:grpSp>
            <p:nvGrpSpPr>
              <p:cNvPr id="5" name="Group 213"/>
              <p:cNvGrpSpPr>
                <a:grpSpLocks noChangeAspect="1"/>
              </p:cNvGrpSpPr>
              <p:nvPr/>
            </p:nvGrpSpPr>
            <p:grpSpPr>
              <a:xfrm>
                <a:off x="2006601" y="5943601"/>
                <a:ext cx="1613535" cy="102215"/>
                <a:chOff x="1638300" y="5765800"/>
                <a:chExt cx="2933700" cy="185846"/>
              </a:xfrm>
            </p:grpSpPr>
            <p:cxnSp>
              <p:nvCxnSpPr>
                <p:cNvPr id="138" name="Straight Connector 137"/>
                <p:cNvCxnSpPr/>
                <p:nvPr/>
              </p:nvCxnSpPr>
              <p:spPr bwMode="auto">
                <a:xfrm>
                  <a:off x="1958349" y="5950058"/>
                  <a:ext cx="2314937" cy="1588"/>
                </a:xfrm>
                <a:prstGeom prst="line">
                  <a:avLst/>
                </a:prstGeom>
                <a:solidFill>
                  <a:schemeClr val="accent1"/>
                </a:solidFill>
                <a:ln w="28575" cap="flat" cmpd="sng" algn="ctr">
                  <a:solidFill>
                    <a:srgbClr val="000090"/>
                  </a:solidFill>
                  <a:prstDash val="solid"/>
                  <a:round/>
                  <a:headEnd type="none" w="med" len="med"/>
                  <a:tailEnd type="none" w="med" len="med"/>
                </a:ln>
                <a:effectLst/>
              </p:spPr>
            </p:cxnSp>
            <p:cxnSp>
              <p:nvCxnSpPr>
                <p:cNvPr id="139" name="Straight Connector 138"/>
                <p:cNvCxnSpPr/>
                <p:nvPr/>
              </p:nvCxnSpPr>
              <p:spPr bwMode="auto">
                <a:xfrm flipV="1">
                  <a:off x="4267200" y="5765800"/>
                  <a:ext cx="304800" cy="17780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140" name="Straight Connector 139"/>
                <p:cNvCxnSpPr/>
                <p:nvPr/>
              </p:nvCxnSpPr>
              <p:spPr bwMode="auto">
                <a:xfrm flipH="1" flipV="1">
                  <a:off x="1638300" y="5765800"/>
                  <a:ext cx="304800" cy="17780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158" name="Straight Connector 157"/>
                <p:cNvCxnSpPr/>
                <p:nvPr/>
              </p:nvCxnSpPr>
              <p:spPr bwMode="auto">
                <a:xfrm>
                  <a:off x="1943100" y="5950058"/>
                  <a:ext cx="95250" cy="1588"/>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6" name="Group 214"/>
              <p:cNvGrpSpPr>
                <a:grpSpLocks noChangeAspect="1"/>
              </p:cNvGrpSpPr>
              <p:nvPr/>
            </p:nvGrpSpPr>
            <p:grpSpPr>
              <a:xfrm>
                <a:off x="2908301" y="5689601"/>
                <a:ext cx="1613535" cy="102215"/>
                <a:chOff x="1638300" y="5765800"/>
                <a:chExt cx="2933700" cy="185846"/>
              </a:xfrm>
            </p:grpSpPr>
            <p:cxnSp>
              <p:nvCxnSpPr>
                <p:cNvPr id="216" name="Straight Connector 215"/>
                <p:cNvCxnSpPr/>
                <p:nvPr/>
              </p:nvCxnSpPr>
              <p:spPr bwMode="auto">
                <a:xfrm>
                  <a:off x="1958349" y="5950058"/>
                  <a:ext cx="2314937" cy="1588"/>
                </a:xfrm>
                <a:prstGeom prst="line">
                  <a:avLst/>
                </a:prstGeom>
                <a:solidFill>
                  <a:schemeClr val="accent1"/>
                </a:solidFill>
                <a:ln w="28575" cap="flat" cmpd="sng" algn="ctr">
                  <a:solidFill>
                    <a:srgbClr val="000090"/>
                  </a:solidFill>
                  <a:prstDash val="solid"/>
                  <a:round/>
                  <a:headEnd type="none" w="med" len="med"/>
                  <a:tailEnd type="none" w="med" len="med"/>
                </a:ln>
                <a:effectLst/>
              </p:spPr>
            </p:cxnSp>
            <p:cxnSp>
              <p:nvCxnSpPr>
                <p:cNvPr id="217" name="Straight Connector 216"/>
                <p:cNvCxnSpPr/>
                <p:nvPr/>
              </p:nvCxnSpPr>
              <p:spPr bwMode="auto">
                <a:xfrm flipV="1">
                  <a:off x="4267200" y="5765800"/>
                  <a:ext cx="304800" cy="17780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18" name="Straight Connector 217"/>
                <p:cNvCxnSpPr/>
                <p:nvPr/>
              </p:nvCxnSpPr>
              <p:spPr bwMode="auto">
                <a:xfrm flipH="1" flipV="1">
                  <a:off x="1638300" y="5765800"/>
                  <a:ext cx="304800" cy="17780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19" name="Straight Connector 218"/>
                <p:cNvCxnSpPr/>
                <p:nvPr/>
              </p:nvCxnSpPr>
              <p:spPr bwMode="auto">
                <a:xfrm>
                  <a:off x="1943100" y="5950058"/>
                  <a:ext cx="95250" cy="1588"/>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grpSp>
      <p:grpSp>
        <p:nvGrpSpPr>
          <p:cNvPr id="7" name="Group 166"/>
          <p:cNvGrpSpPr/>
          <p:nvPr/>
        </p:nvGrpSpPr>
        <p:grpSpPr>
          <a:xfrm>
            <a:off x="2551516" y="2453472"/>
            <a:ext cx="2883215" cy="940341"/>
            <a:chOff x="2032000" y="2972952"/>
            <a:chExt cx="2883215" cy="940341"/>
          </a:xfrm>
        </p:grpSpPr>
        <p:grpSp>
          <p:nvGrpSpPr>
            <p:cNvPr id="8" name="Group 225"/>
            <p:cNvGrpSpPr/>
            <p:nvPr/>
          </p:nvGrpSpPr>
          <p:grpSpPr>
            <a:xfrm>
              <a:off x="3088232" y="2972952"/>
              <a:ext cx="1826983" cy="311637"/>
              <a:chOff x="3088232" y="3074552"/>
              <a:chExt cx="1826983" cy="311637"/>
            </a:xfrm>
          </p:grpSpPr>
          <p:sp>
            <p:nvSpPr>
              <p:cNvPr id="40" name="TextBox 39"/>
              <p:cNvSpPr txBox="1"/>
              <p:nvPr/>
            </p:nvSpPr>
            <p:spPr>
              <a:xfrm>
                <a:off x="3158702" y="3076483"/>
                <a:ext cx="1756513" cy="307777"/>
              </a:xfrm>
              <a:prstGeom prst="rect">
                <a:avLst/>
              </a:prstGeom>
              <a:noFill/>
            </p:spPr>
            <p:txBody>
              <a:bodyPr wrap="square" rtlCol="0">
                <a:spAutoFit/>
              </a:bodyPr>
              <a:lstStyle/>
              <a:p>
                <a:r>
                  <a:rPr lang="en-US" sz="1400" b="1" dirty="0" smtClean="0">
                    <a:solidFill>
                      <a:srgbClr val="000000"/>
                    </a:solidFill>
                  </a:rPr>
                  <a:t>Adaptor ligation</a:t>
                </a:r>
                <a:endParaRPr lang="en-US" sz="1400" b="1" dirty="0">
                  <a:solidFill>
                    <a:srgbClr val="000000"/>
                  </a:solidFill>
                </a:endParaRPr>
              </a:p>
            </p:txBody>
          </p:sp>
          <p:cxnSp>
            <p:nvCxnSpPr>
              <p:cNvPr id="41" name="Straight Arrow Connector 40"/>
              <p:cNvCxnSpPr>
                <a:cxnSpLocks noChangeAspect="1"/>
              </p:cNvCxnSpPr>
              <p:nvPr/>
            </p:nvCxnSpPr>
            <p:spPr bwMode="auto">
              <a:xfrm rot="5400000">
                <a:off x="2933326" y="3229458"/>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9" name="Group 165"/>
            <p:cNvGrpSpPr/>
            <p:nvPr/>
          </p:nvGrpSpPr>
          <p:grpSpPr>
            <a:xfrm>
              <a:off x="2895600" y="3365500"/>
              <a:ext cx="1606550" cy="255693"/>
              <a:chOff x="2895600" y="3365500"/>
              <a:chExt cx="1606550" cy="255693"/>
            </a:xfrm>
          </p:grpSpPr>
          <p:cxnSp>
            <p:nvCxnSpPr>
              <p:cNvPr id="112" name="Straight Connector 111"/>
              <p:cNvCxnSpPr/>
              <p:nvPr/>
            </p:nvCxnSpPr>
            <p:spPr bwMode="auto">
              <a:xfrm>
                <a:off x="3064642" y="3524814"/>
                <a:ext cx="1273215" cy="873"/>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133" name="Straight Connector 132"/>
              <p:cNvCxnSpPr/>
              <p:nvPr/>
            </p:nvCxnSpPr>
            <p:spPr bwMode="auto">
              <a:xfrm>
                <a:off x="3064642" y="3462580"/>
                <a:ext cx="1273215" cy="873"/>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131" name="Rectangle 130"/>
              <p:cNvSpPr/>
              <p:nvPr/>
            </p:nvSpPr>
            <p:spPr bwMode="auto">
              <a:xfrm>
                <a:off x="3099997" y="3478242"/>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132" name="TextBox 131"/>
              <p:cNvSpPr txBox="1"/>
              <p:nvPr/>
            </p:nvSpPr>
            <p:spPr>
              <a:xfrm>
                <a:off x="3048734" y="3428420"/>
                <a:ext cx="163491" cy="184666"/>
              </a:xfrm>
              <a:prstGeom prst="rect">
                <a:avLst/>
              </a:prstGeom>
              <a:noFill/>
            </p:spPr>
            <p:txBody>
              <a:bodyPr wrap="square" rtlCol="0">
                <a:spAutoFit/>
              </a:bodyPr>
              <a:lstStyle/>
              <a:p>
                <a:r>
                  <a:rPr lang="en-US" sz="600" b="1" dirty="0" smtClean="0">
                    <a:solidFill>
                      <a:srgbClr val="FF00FF"/>
                    </a:solidFill>
                  </a:rPr>
                  <a:t>U</a:t>
                </a:r>
                <a:endParaRPr lang="en-US" sz="600" b="1" dirty="0">
                  <a:solidFill>
                    <a:srgbClr val="FF00FF"/>
                  </a:solidFill>
                </a:endParaRPr>
              </a:p>
            </p:txBody>
          </p:sp>
          <p:sp>
            <p:nvSpPr>
              <p:cNvPr id="129" name="Rectangle 128"/>
              <p:cNvSpPr/>
              <p:nvPr/>
            </p:nvSpPr>
            <p:spPr bwMode="auto">
              <a:xfrm>
                <a:off x="3428292" y="3478242"/>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130" name="TextBox 129"/>
              <p:cNvSpPr txBox="1"/>
              <p:nvPr/>
            </p:nvSpPr>
            <p:spPr>
              <a:xfrm>
                <a:off x="3352799" y="3428420"/>
                <a:ext cx="314325" cy="184666"/>
              </a:xfrm>
              <a:prstGeom prst="rect">
                <a:avLst/>
              </a:prstGeom>
              <a:noFill/>
            </p:spPr>
            <p:txBody>
              <a:bodyPr wrap="square" rtlCol="0">
                <a:spAutoFit/>
              </a:bodyPr>
              <a:lstStyle/>
              <a:p>
                <a:r>
                  <a:rPr lang="en-US" sz="600" b="1" dirty="0" smtClean="0">
                    <a:solidFill>
                      <a:srgbClr val="FF00FF"/>
                    </a:solidFill>
                  </a:rPr>
                  <a:t>UU</a:t>
                </a:r>
                <a:endParaRPr lang="en-US" sz="600" b="1" dirty="0">
                  <a:solidFill>
                    <a:srgbClr val="FF00FF"/>
                  </a:solidFill>
                </a:endParaRPr>
              </a:p>
            </p:txBody>
          </p:sp>
          <p:sp>
            <p:nvSpPr>
              <p:cNvPr id="127" name="Rectangle 126"/>
              <p:cNvSpPr/>
              <p:nvPr/>
            </p:nvSpPr>
            <p:spPr bwMode="auto">
              <a:xfrm>
                <a:off x="3246682" y="3478242"/>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128" name="TextBox 127"/>
              <p:cNvSpPr txBox="1"/>
              <p:nvPr/>
            </p:nvSpPr>
            <p:spPr>
              <a:xfrm>
                <a:off x="3184941" y="3428420"/>
                <a:ext cx="163491" cy="184666"/>
              </a:xfrm>
              <a:prstGeom prst="rect">
                <a:avLst/>
              </a:prstGeom>
              <a:noFill/>
            </p:spPr>
            <p:txBody>
              <a:bodyPr wrap="square" rtlCol="0">
                <a:spAutoFit/>
              </a:bodyPr>
              <a:lstStyle/>
              <a:p>
                <a:r>
                  <a:rPr lang="en-US" sz="600" b="1" dirty="0" smtClean="0">
                    <a:solidFill>
                      <a:srgbClr val="FF00FF"/>
                    </a:solidFill>
                  </a:rPr>
                  <a:t>U</a:t>
                </a:r>
                <a:endParaRPr lang="en-US" sz="600" b="1" dirty="0">
                  <a:solidFill>
                    <a:srgbClr val="FF00FF"/>
                  </a:solidFill>
                </a:endParaRPr>
              </a:p>
            </p:txBody>
          </p:sp>
          <p:sp>
            <p:nvSpPr>
              <p:cNvPr id="125" name="Rectangle 124"/>
              <p:cNvSpPr/>
              <p:nvPr/>
            </p:nvSpPr>
            <p:spPr bwMode="auto">
              <a:xfrm>
                <a:off x="4081389" y="3478242"/>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126" name="TextBox 125"/>
              <p:cNvSpPr txBox="1"/>
              <p:nvPr/>
            </p:nvSpPr>
            <p:spPr>
              <a:xfrm>
                <a:off x="4021397" y="3428420"/>
                <a:ext cx="332634" cy="184666"/>
              </a:xfrm>
              <a:prstGeom prst="rect">
                <a:avLst/>
              </a:prstGeom>
              <a:noFill/>
            </p:spPr>
            <p:txBody>
              <a:bodyPr wrap="square" rtlCol="0">
                <a:spAutoFit/>
              </a:bodyPr>
              <a:lstStyle/>
              <a:p>
                <a:r>
                  <a:rPr lang="en-US" sz="600" b="1" dirty="0" smtClean="0">
                    <a:solidFill>
                      <a:srgbClr val="FF00FF"/>
                    </a:solidFill>
                  </a:rPr>
                  <a:t>UU</a:t>
                </a:r>
                <a:endParaRPr lang="en-US" sz="600" b="1" dirty="0">
                  <a:solidFill>
                    <a:srgbClr val="FF00FF"/>
                  </a:solidFill>
                </a:endParaRPr>
              </a:p>
            </p:txBody>
          </p:sp>
          <p:sp>
            <p:nvSpPr>
              <p:cNvPr id="123" name="Rectangle 122"/>
              <p:cNvSpPr/>
              <p:nvPr/>
            </p:nvSpPr>
            <p:spPr bwMode="auto">
              <a:xfrm>
                <a:off x="3864855" y="3483004"/>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124" name="TextBox 123"/>
              <p:cNvSpPr txBox="1"/>
              <p:nvPr/>
            </p:nvSpPr>
            <p:spPr>
              <a:xfrm>
                <a:off x="3800739" y="3428420"/>
                <a:ext cx="163491" cy="184666"/>
              </a:xfrm>
              <a:prstGeom prst="rect">
                <a:avLst/>
              </a:prstGeom>
              <a:noFill/>
            </p:spPr>
            <p:txBody>
              <a:bodyPr wrap="square" rtlCol="0">
                <a:spAutoFit/>
              </a:bodyPr>
              <a:lstStyle/>
              <a:p>
                <a:r>
                  <a:rPr lang="en-US" sz="600" b="1" dirty="0" smtClean="0">
                    <a:solidFill>
                      <a:srgbClr val="FF00FF"/>
                    </a:solidFill>
                  </a:rPr>
                  <a:t>U</a:t>
                </a:r>
                <a:endParaRPr lang="en-US" sz="600" b="1" dirty="0">
                  <a:solidFill>
                    <a:srgbClr val="FF00FF"/>
                  </a:solidFill>
                </a:endParaRPr>
              </a:p>
            </p:txBody>
          </p:sp>
          <p:cxnSp>
            <p:nvCxnSpPr>
              <p:cNvPr id="119" name="Straight Connector 118"/>
              <p:cNvCxnSpPr/>
              <p:nvPr/>
            </p:nvCxnSpPr>
            <p:spPr bwMode="auto">
              <a:xfrm flipV="1">
                <a:off x="4334510" y="3365500"/>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120" name="Straight Connector 119"/>
              <p:cNvCxnSpPr/>
              <p:nvPr/>
            </p:nvCxnSpPr>
            <p:spPr bwMode="auto">
              <a:xfrm>
                <a:off x="4334510" y="3523403"/>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121" name="Straight Connector 120"/>
              <p:cNvCxnSpPr/>
              <p:nvPr/>
            </p:nvCxnSpPr>
            <p:spPr bwMode="auto">
              <a:xfrm flipH="1" flipV="1">
                <a:off x="2895600" y="3365500"/>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122" name="Straight Connector 121"/>
              <p:cNvCxnSpPr/>
              <p:nvPr/>
            </p:nvCxnSpPr>
            <p:spPr bwMode="auto">
              <a:xfrm flipH="1">
                <a:off x="2895600" y="3523403"/>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113" name="Straight Connector 112"/>
              <p:cNvCxnSpPr/>
              <p:nvPr/>
            </p:nvCxnSpPr>
            <p:spPr bwMode="auto">
              <a:xfrm>
                <a:off x="3063240" y="3462580"/>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4" name="Straight Connector 133"/>
              <p:cNvCxnSpPr/>
              <p:nvPr/>
            </p:nvCxnSpPr>
            <p:spPr bwMode="auto">
              <a:xfrm>
                <a:off x="3063240" y="352340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5" name="Straight Connector 134"/>
              <p:cNvCxnSpPr/>
              <p:nvPr/>
            </p:nvCxnSpPr>
            <p:spPr bwMode="auto">
              <a:xfrm>
                <a:off x="4278630" y="3462580"/>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6" name="Straight Connector 135"/>
              <p:cNvCxnSpPr/>
              <p:nvPr/>
            </p:nvCxnSpPr>
            <p:spPr bwMode="auto">
              <a:xfrm>
                <a:off x="4278630" y="352340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0" name="Group 164"/>
            <p:cNvGrpSpPr/>
            <p:nvPr/>
          </p:nvGrpSpPr>
          <p:grpSpPr>
            <a:xfrm>
              <a:off x="2032000" y="3657600"/>
              <a:ext cx="1606550" cy="255693"/>
              <a:chOff x="2032000" y="3657600"/>
              <a:chExt cx="1606550" cy="255693"/>
            </a:xfrm>
          </p:grpSpPr>
          <p:cxnSp>
            <p:nvCxnSpPr>
              <p:cNvPr id="255" name="Straight Connector 254"/>
              <p:cNvCxnSpPr/>
              <p:nvPr/>
            </p:nvCxnSpPr>
            <p:spPr bwMode="auto">
              <a:xfrm>
                <a:off x="2201042" y="3816914"/>
                <a:ext cx="1273215" cy="873"/>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256" name="Straight Connector 255"/>
              <p:cNvCxnSpPr/>
              <p:nvPr/>
            </p:nvCxnSpPr>
            <p:spPr bwMode="auto">
              <a:xfrm>
                <a:off x="2201042" y="3754680"/>
                <a:ext cx="1273215" cy="873"/>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257" name="Rectangle 256"/>
              <p:cNvSpPr/>
              <p:nvPr/>
            </p:nvSpPr>
            <p:spPr bwMode="auto">
              <a:xfrm>
                <a:off x="2236397" y="3775104"/>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58" name="TextBox 257"/>
              <p:cNvSpPr txBox="1"/>
              <p:nvPr/>
            </p:nvSpPr>
            <p:spPr>
              <a:xfrm>
                <a:off x="2185134" y="3727663"/>
                <a:ext cx="163491" cy="184666"/>
              </a:xfrm>
              <a:prstGeom prst="rect">
                <a:avLst/>
              </a:prstGeom>
              <a:noFill/>
            </p:spPr>
            <p:txBody>
              <a:bodyPr wrap="square" rtlCol="0">
                <a:spAutoFit/>
              </a:bodyPr>
              <a:lstStyle/>
              <a:p>
                <a:r>
                  <a:rPr lang="en-US" sz="600" b="1" dirty="0" smtClean="0">
                    <a:solidFill>
                      <a:srgbClr val="FF00FF"/>
                    </a:solidFill>
                  </a:rPr>
                  <a:t>U</a:t>
                </a:r>
                <a:endParaRPr lang="en-US" sz="600" b="1" dirty="0">
                  <a:solidFill>
                    <a:srgbClr val="FF00FF"/>
                  </a:solidFill>
                </a:endParaRPr>
              </a:p>
            </p:txBody>
          </p:sp>
          <p:sp>
            <p:nvSpPr>
              <p:cNvPr id="259" name="Rectangle 258"/>
              <p:cNvSpPr/>
              <p:nvPr/>
            </p:nvSpPr>
            <p:spPr bwMode="auto">
              <a:xfrm>
                <a:off x="2564692" y="3775104"/>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60" name="TextBox 259"/>
              <p:cNvSpPr txBox="1"/>
              <p:nvPr/>
            </p:nvSpPr>
            <p:spPr>
              <a:xfrm>
                <a:off x="2489200" y="3727663"/>
                <a:ext cx="323056" cy="184666"/>
              </a:xfrm>
              <a:prstGeom prst="rect">
                <a:avLst/>
              </a:prstGeom>
              <a:noFill/>
            </p:spPr>
            <p:txBody>
              <a:bodyPr wrap="square" rtlCol="0">
                <a:spAutoFit/>
              </a:bodyPr>
              <a:lstStyle/>
              <a:p>
                <a:r>
                  <a:rPr lang="en-US" sz="600" b="1" dirty="0" smtClean="0">
                    <a:solidFill>
                      <a:srgbClr val="FF00FF"/>
                    </a:solidFill>
                  </a:rPr>
                  <a:t>UU</a:t>
                </a:r>
                <a:endParaRPr lang="en-US" sz="600" b="1" dirty="0">
                  <a:solidFill>
                    <a:srgbClr val="FF00FF"/>
                  </a:solidFill>
                </a:endParaRPr>
              </a:p>
            </p:txBody>
          </p:sp>
          <p:sp>
            <p:nvSpPr>
              <p:cNvPr id="261" name="Rectangle 260"/>
              <p:cNvSpPr/>
              <p:nvPr/>
            </p:nvSpPr>
            <p:spPr bwMode="auto">
              <a:xfrm>
                <a:off x="2383082" y="3775104"/>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62" name="TextBox 261"/>
              <p:cNvSpPr txBox="1"/>
              <p:nvPr/>
            </p:nvSpPr>
            <p:spPr>
              <a:xfrm>
                <a:off x="2321341" y="3727663"/>
                <a:ext cx="163491" cy="184666"/>
              </a:xfrm>
              <a:prstGeom prst="rect">
                <a:avLst/>
              </a:prstGeom>
              <a:noFill/>
            </p:spPr>
            <p:txBody>
              <a:bodyPr wrap="square" rtlCol="0">
                <a:spAutoFit/>
              </a:bodyPr>
              <a:lstStyle/>
              <a:p>
                <a:r>
                  <a:rPr lang="en-US" sz="600" b="1" dirty="0" smtClean="0">
                    <a:solidFill>
                      <a:srgbClr val="FF00FF"/>
                    </a:solidFill>
                  </a:rPr>
                  <a:t>U</a:t>
                </a:r>
                <a:endParaRPr lang="en-US" sz="600" b="1" dirty="0">
                  <a:solidFill>
                    <a:srgbClr val="FF00FF"/>
                  </a:solidFill>
                </a:endParaRPr>
              </a:p>
            </p:txBody>
          </p:sp>
          <p:sp>
            <p:nvSpPr>
              <p:cNvPr id="263" name="Rectangle 262"/>
              <p:cNvSpPr/>
              <p:nvPr/>
            </p:nvSpPr>
            <p:spPr bwMode="auto">
              <a:xfrm>
                <a:off x="3217789" y="3775104"/>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64" name="TextBox 263"/>
              <p:cNvSpPr txBox="1"/>
              <p:nvPr/>
            </p:nvSpPr>
            <p:spPr>
              <a:xfrm>
                <a:off x="3141128" y="3727663"/>
                <a:ext cx="332634" cy="184666"/>
              </a:xfrm>
              <a:prstGeom prst="rect">
                <a:avLst/>
              </a:prstGeom>
              <a:noFill/>
            </p:spPr>
            <p:txBody>
              <a:bodyPr wrap="square" rtlCol="0">
                <a:spAutoFit/>
              </a:bodyPr>
              <a:lstStyle/>
              <a:p>
                <a:r>
                  <a:rPr lang="en-US" sz="600" b="1" dirty="0" smtClean="0">
                    <a:solidFill>
                      <a:srgbClr val="FF00FF"/>
                    </a:solidFill>
                  </a:rPr>
                  <a:t>UU</a:t>
                </a:r>
                <a:endParaRPr lang="en-US" sz="600" b="1" dirty="0">
                  <a:solidFill>
                    <a:srgbClr val="FF00FF"/>
                  </a:solidFill>
                </a:endParaRPr>
              </a:p>
            </p:txBody>
          </p:sp>
          <p:sp>
            <p:nvSpPr>
              <p:cNvPr id="265" name="Rectangle 264"/>
              <p:cNvSpPr/>
              <p:nvPr/>
            </p:nvSpPr>
            <p:spPr bwMode="auto">
              <a:xfrm>
                <a:off x="3001255" y="3775104"/>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66" name="TextBox 265"/>
              <p:cNvSpPr txBox="1"/>
              <p:nvPr/>
            </p:nvSpPr>
            <p:spPr>
              <a:xfrm>
                <a:off x="2939514" y="3727663"/>
                <a:ext cx="163491" cy="184666"/>
              </a:xfrm>
              <a:prstGeom prst="rect">
                <a:avLst/>
              </a:prstGeom>
              <a:noFill/>
            </p:spPr>
            <p:txBody>
              <a:bodyPr wrap="square" rtlCol="0">
                <a:spAutoFit/>
              </a:bodyPr>
              <a:lstStyle/>
              <a:p>
                <a:r>
                  <a:rPr lang="en-US" sz="600" b="1" dirty="0" smtClean="0">
                    <a:solidFill>
                      <a:srgbClr val="FF00FF"/>
                    </a:solidFill>
                  </a:rPr>
                  <a:t>U</a:t>
                </a:r>
                <a:endParaRPr lang="en-US" sz="600" b="1" dirty="0">
                  <a:solidFill>
                    <a:srgbClr val="FF00FF"/>
                  </a:solidFill>
                </a:endParaRPr>
              </a:p>
            </p:txBody>
          </p:sp>
          <p:cxnSp>
            <p:nvCxnSpPr>
              <p:cNvPr id="267" name="Straight Connector 266"/>
              <p:cNvCxnSpPr/>
              <p:nvPr/>
            </p:nvCxnSpPr>
            <p:spPr bwMode="auto">
              <a:xfrm flipV="1">
                <a:off x="3470910" y="3657600"/>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68" name="Straight Connector 267"/>
              <p:cNvCxnSpPr/>
              <p:nvPr/>
            </p:nvCxnSpPr>
            <p:spPr bwMode="auto">
              <a:xfrm>
                <a:off x="3470910" y="3815503"/>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69" name="Straight Connector 268"/>
              <p:cNvCxnSpPr/>
              <p:nvPr/>
            </p:nvCxnSpPr>
            <p:spPr bwMode="auto">
              <a:xfrm flipH="1" flipV="1">
                <a:off x="2032000" y="3657600"/>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70" name="Straight Connector 269"/>
              <p:cNvCxnSpPr/>
              <p:nvPr/>
            </p:nvCxnSpPr>
            <p:spPr bwMode="auto">
              <a:xfrm flipH="1">
                <a:off x="2032000" y="3815503"/>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71" name="Straight Connector 270"/>
              <p:cNvCxnSpPr/>
              <p:nvPr/>
            </p:nvCxnSpPr>
            <p:spPr bwMode="auto">
              <a:xfrm>
                <a:off x="2199640" y="3754680"/>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72" name="Straight Connector 271"/>
              <p:cNvCxnSpPr/>
              <p:nvPr/>
            </p:nvCxnSpPr>
            <p:spPr bwMode="auto">
              <a:xfrm>
                <a:off x="2199640" y="381550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73" name="Straight Connector 272"/>
              <p:cNvCxnSpPr/>
              <p:nvPr/>
            </p:nvCxnSpPr>
            <p:spPr bwMode="auto">
              <a:xfrm>
                <a:off x="3415030" y="3754680"/>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74" name="Straight Connector 273"/>
              <p:cNvCxnSpPr/>
              <p:nvPr/>
            </p:nvCxnSpPr>
            <p:spPr bwMode="auto">
              <a:xfrm>
                <a:off x="3415030" y="381550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grpSp>
        <p:nvGrpSpPr>
          <p:cNvPr id="11" name="Group 153"/>
          <p:cNvGrpSpPr/>
          <p:nvPr/>
        </p:nvGrpSpPr>
        <p:grpSpPr>
          <a:xfrm>
            <a:off x="2555749" y="3434591"/>
            <a:ext cx="5991606" cy="1296955"/>
            <a:chOff x="2036233" y="3954071"/>
            <a:chExt cx="5991606" cy="1296955"/>
          </a:xfrm>
        </p:grpSpPr>
        <p:cxnSp>
          <p:nvCxnSpPr>
            <p:cNvPr id="46" name="Straight Arrow Connector 45"/>
            <p:cNvCxnSpPr>
              <a:cxnSpLocks noChangeAspect="1"/>
            </p:cNvCxnSpPr>
            <p:nvPr/>
          </p:nvCxnSpPr>
          <p:spPr bwMode="auto">
            <a:xfrm rot="5400000">
              <a:off x="2933326" y="4108977"/>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sp>
          <p:nvSpPr>
            <p:cNvPr id="148" name="Text Box 2006"/>
            <p:cNvSpPr txBox="1">
              <a:spLocks noChangeArrowheads="1"/>
            </p:cNvSpPr>
            <p:nvPr/>
          </p:nvSpPr>
          <p:spPr bwMode="auto">
            <a:xfrm>
              <a:off x="4581807" y="4091621"/>
              <a:ext cx="3446032" cy="561692"/>
            </a:xfrm>
            <a:prstGeom prst="rect">
              <a:avLst/>
            </a:prstGeom>
            <a:noFill/>
            <a:ln w="9525">
              <a:noFill/>
              <a:miter lim="800000"/>
              <a:headEnd/>
              <a:tailEnd/>
            </a:ln>
          </p:spPr>
          <p:txBody>
            <a:bodyPr wrap="square">
              <a:spAutoFit/>
            </a:bodyPr>
            <a:lstStyle/>
            <a:p>
              <a:pPr marL="57150" indent="-57150" defTabSz="4389438" eaLnBrk="0" hangingPunct="0">
                <a:spcAft>
                  <a:spcPts val="300"/>
                </a:spcAft>
              </a:pPr>
              <a:r>
                <a:rPr lang="en-US" sz="1400" b="1" dirty="0">
                  <a:solidFill>
                    <a:srgbClr val="000000"/>
                  </a:solidFill>
                </a:rPr>
                <a:t>USER</a:t>
              </a:r>
              <a:r>
                <a:rPr lang="en-US" sz="1400" b="1" dirty="0" smtClean="0">
                  <a:solidFill>
                    <a:srgbClr val="000000"/>
                  </a:solidFill>
                </a:rPr>
                <a:t>™ </a:t>
              </a:r>
            </a:p>
            <a:p>
              <a:pPr marL="57150" indent="-57150" defTabSz="4389438" eaLnBrk="0" hangingPunct="0">
                <a:spcAft>
                  <a:spcPts val="0"/>
                </a:spcAft>
              </a:pPr>
              <a:r>
                <a:rPr lang="en-US" sz="1400" b="1" dirty="0" smtClean="0">
                  <a:solidFill>
                    <a:srgbClr val="000000"/>
                  </a:solidFill>
                </a:rPr>
                <a:t>(</a:t>
              </a:r>
              <a:r>
                <a:rPr lang="en-US" sz="1400" b="1" u="sng" dirty="0">
                  <a:solidFill>
                    <a:srgbClr val="000000"/>
                  </a:solidFill>
                </a:rPr>
                <a:t>U</a:t>
              </a:r>
              <a:r>
                <a:rPr lang="en-US" sz="1400" b="1" dirty="0">
                  <a:solidFill>
                    <a:srgbClr val="000000"/>
                  </a:solidFill>
                </a:rPr>
                <a:t>racil-</a:t>
              </a:r>
              <a:r>
                <a:rPr lang="en-US" sz="1400" b="1" u="sng" dirty="0">
                  <a:solidFill>
                    <a:srgbClr val="000000"/>
                  </a:solidFill>
                </a:rPr>
                <a:t>S</a:t>
              </a:r>
              <a:r>
                <a:rPr lang="en-US" sz="1400" b="1" dirty="0">
                  <a:solidFill>
                    <a:srgbClr val="000000"/>
                  </a:solidFill>
                </a:rPr>
                <a:t>pecific </a:t>
              </a:r>
              <a:r>
                <a:rPr lang="en-US" sz="1400" b="1" u="sng" dirty="0" smtClean="0">
                  <a:solidFill>
                    <a:srgbClr val="000000"/>
                  </a:solidFill>
                </a:rPr>
                <a:t>E</a:t>
              </a:r>
              <a:r>
                <a:rPr lang="en-US" sz="1400" b="1" dirty="0" smtClean="0">
                  <a:solidFill>
                    <a:srgbClr val="000000"/>
                  </a:solidFill>
                </a:rPr>
                <a:t>xcision </a:t>
              </a:r>
              <a:r>
                <a:rPr lang="en-US" sz="1400" b="1" u="sng" dirty="0" smtClean="0">
                  <a:solidFill>
                    <a:srgbClr val="000000"/>
                  </a:solidFill>
                </a:rPr>
                <a:t>R</a:t>
              </a:r>
              <a:r>
                <a:rPr lang="en-US" sz="1400" b="1" dirty="0" smtClean="0">
                  <a:solidFill>
                    <a:srgbClr val="000000"/>
                  </a:solidFill>
                </a:rPr>
                <a:t>eagent)</a:t>
              </a:r>
              <a:endParaRPr lang="en-US" sz="1400" b="1" dirty="0">
                <a:solidFill>
                  <a:srgbClr val="000000"/>
                </a:solidFill>
              </a:endParaRPr>
            </a:p>
          </p:txBody>
        </p:sp>
        <p:grpSp>
          <p:nvGrpSpPr>
            <p:cNvPr id="12" name="Group 151"/>
            <p:cNvGrpSpPr/>
            <p:nvPr/>
          </p:nvGrpSpPr>
          <p:grpSpPr>
            <a:xfrm>
              <a:off x="3088232" y="4282121"/>
              <a:ext cx="1830755" cy="325127"/>
              <a:chOff x="3088232" y="4244021"/>
              <a:chExt cx="1830755" cy="325127"/>
            </a:xfrm>
          </p:grpSpPr>
          <p:sp>
            <p:nvSpPr>
              <p:cNvPr id="45" name="TextBox 44"/>
              <p:cNvSpPr txBox="1"/>
              <p:nvPr/>
            </p:nvSpPr>
            <p:spPr>
              <a:xfrm>
                <a:off x="3162474" y="4244021"/>
                <a:ext cx="1756513" cy="307777"/>
              </a:xfrm>
              <a:prstGeom prst="rect">
                <a:avLst/>
              </a:prstGeom>
              <a:noFill/>
            </p:spPr>
            <p:txBody>
              <a:bodyPr wrap="square" rtlCol="0">
                <a:spAutoFit/>
              </a:bodyPr>
              <a:lstStyle/>
              <a:p>
                <a:r>
                  <a:rPr lang="en-US" sz="1400" b="1" dirty="0" smtClean="0">
                    <a:solidFill>
                      <a:srgbClr val="000000"/>
                    </a:solidFill>
                  </a:rPr>
                  <a:t>Remove “U”s</a:t>
                </a:r>
                <a:endParaRPr lang="en-US" sz="1400" b="1" dirty="0">
                  <a:solidFill>
                    <a:srgbClr val="000000"/>
                  </a:solidFill>
                </a:endParaRPr>
              </a:p>
            </p:txBody>
          </p:sp>
          <p:cxnSp>
            <p:nvCxnSpPr>
              <p:cNvPr id="51" name="Straight Arrow Connector 50"/>
              <p:cNvCxnSpPr>
                <a:cxnSpLocks noChangeAspect="1"/>
              </p:cNvCxnSpPr>
              <p:nvPr/>
            </p:nvCxnSpPr>
            <p:spPr bwMode="auto">
              <a:xfrm rot="5400000">
                <a:off x="2933326" y="4412417"/>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16" name="Group 151"/>
            <p:cNvGrpSpPr/>
            <p:nvPr/>
          </p:nvGrpSpPr>
          <p:grpSpPr>
            <a:xfrm>
              <a:off x="2899833" y="4703233"/>
              <a:ext cx="1606550" cy="255693"/>
              <a:chOff x="2899833" y="4703233"/>
              <a:chExt cx="1606550" cy="255693"/>
            </a:xfrm>
          </p:grpSpPr>
          <p:cxnSp>
            <p:nvCxnSpPr>
              <p:cNvPr id="276" name="Straight Connector 275"/>
              <p:cNvCxnSpPr/>
              <p:nvPr/>
            </p:nvCxnSpPr>
            <p:spPr bwMode="auto">
              <a:xfrm>
                <a:off x="3068875" y="4862547"/>
                <a:ext cx="1273215" cy="873"/>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277" name="Straight Connector 276"/>
              <p:cNvCxnSpPr/>
              <p:nvPr/>
            </p:nvCxnSpPr>
            <p:spPr bwMode="auto">
              <a:xfrm>
                <a:off x="3068875" y="4800313"/>
                <a:ext cx="1273215" cy="873"/>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278" name="Rectangle 277"/>
              <p:cNvSpPr/>
              <p:nvPr/>
            </p:nvSpPr>
            <p:spPr bwMode="auto">
              <a:xfrm>
                <a:off x="3104230" y="48159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79" name="TextBox 278"/>
              <p:cNvSpPr txBox="1"/>
              <p:nvPr/>
            </p:nvSpPr>
            <p:spPr>
              <a:xfrm>
                <a:off x="3052967" y="4766153"/>
                <a:ext cx="163491" cy="184666"/>
              </a:xfrm>
              <a:prstGeom prst="rect">
                <a:avLst/>
              </a:prstGeom>
              <a:noFill/>
            </p:spPr>
            <p:txBody>
              <a:bodyPr wrap="square" rtlCol="0">
                <a:spAutoFit/>
              </a:bodyPr>
              <a:lstStyle/>
              <a:p>
                <a:endParaRPr lang="en-US" sz="600" b="1" dirty="0">
                  <a:solidFill>
                    <a:srgbClr val="6B6BCF"/>
                  </a:solidFill>
                </a:endParaRPr>
              </a:p>
            </p:txBody>
          </p:sp>
          <p:sp>
            <p:nvSpPr>
              <p:cNvPr id="280" name="Rectangle 279"/>
              <p:cNvSpPr/>
              <p:nvPr/>
            </p:nvSpPr>
            <p:spPr bwMode="auto">
              <a:xfrm>
                <a:off x="3432525" y="4815975"/>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81" name="TextBox 280"/>
              <p:cNvSpPr txBox="1"/>
              <p:nvPr/>
            </p:nvSpPr>
            <p:spPr>
              <a:xfrm>
                <a:off x="3357033" y="4766153"/>
                <a:ext cx="292100" cy="184666"/>
              </a:xfrm>
              <a:prstGeom prst="rect">
                <a:avLst/>
              </a:prstGeom>
              <a:noFill/>
            </p:spPr>
            <p:txBody>
              <a:bodyPr wrap="square" rtlCol="0">
                <a:spAutoFit/>
              </a:bodyPr>
              <a:lstStyle/>
              <a:p>
                <a:endParaRPr lang="en-US" sz="600" b="1" dirty="0">
                  <a:solidFill>
                    <a:srgbClr val="6B6BCF"/>
                  </a:solidFill>
                </a:endParaRPr>
              </a:p>
            </p:txBody>
          </p:sp>
          <p:sp>
            <p:nvSpPr>
              <p:cNvPr id="282" name="Rectangle 281"/>
              <p:cNvSpPr/>
              <p:nvPr/>
            </p:nvSpPr>
            <p:spPr bwMode="auto">
              <a:xfrm>
                <a:off x="3250915" y="48159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83" name="TextBox 282"/>
              <p:cNvSpPr txBox="1"/>
              <p:nvPr/>
            </p:nvSpPr>
            <p:spPr>
              <a:xfrm>
                <a:off x="3189174" y="4766153"/>
                <a:ext cx="163491" cy="184666"/>
              </a:xfrm>
              <a:prstGeom prst="rect">
                <a:avLst/>
              </a:prstGeom>
              <a:noFill/>
            </p:spPr>
            <p:txBody>
              <a:bodyPr wrap="square" rtlCol="0">
                <a:spAutoFit/>
              </a:bodyPr>
              <a:lstStyle/>
              <a:p>
                <a:endParaRPr lang="en-US" sz="600" b="1" dirty="0">
                  <a:solidFill>
                    <a:srgbClr val="6B6BCF"/>
                  </a:solidFill>
                </a:endParaRPr>
              </a:p>
            </p:txBody>
          </p:sp>
          <p:sp>
            <p:nvSpPr>
              <p:cNvPr id="284" name="Rectangle 283"/>
              <p:cNvSpPr/>
              <p:nvPr/>
            </p:nvSpPr>
            <p:spPr bwMode="auto">
              <a:xfrm>
                <a:off x="4085622" y="4815975"/>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85" name="TextBox 284"/>
              <p:cNvSpPr txBox="1"/>
              <p:nvPr/>
            </p:nvSpPr>
            <p:spPr>
              <a:xfrm>
                <a:off x="4008961" y="4766153"/>
                <a:ext cx="332634" cy="184666"/>
              </a:xfrm>
              <a:prstGeom prst="rect">
                <a:avLst/>
              </a:prstGeom>
              <a:noFill/>
            </p:spPr>
            <p:txBody>
              <a:bodyPr wrap="square" rtlCol="0">
                <a:spAutoFit/>
              </a:bodyPr>
              <a:lstStyle/>
              <a:p>
                <a:endParaRPr lang="en-US" sz="600" b="1" dirty="0">
                  <a:solidFill>
                    <a:srgbClr val="6B6BCF"/>
                  </a:solidFill>
                </a:endParaRPr>
              </a:p>
            </p:txBody>
          </p:sp>
          <p:sp>
            <p:nvSpPr>
              <p:cNvPr id="286" name="Rectangle 285"/>
              <p:cNvSpPr/>
              <p:nvPr/>
            </p:nvSpPr>
            <p:spPr bwMode="auto">
              <a:xfrm>
                <a:off x="3869088" y="48159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87" name="TextBox 286"/>
              <p:cNvSpPr txBox="1"/>
              <p:nvPr/>
            </p:nvSpPr>
            <p:spPr>
              <a:xfrm>
                <a:off x="3807347" y="4766153"/>
                <a:ext cx="163491" cy="184666"/>
              </a:xfrm>
              <a:prstGeom prst="rect">
                <a:avLst/>
              </a:prstGeom>
              <a:noFill/>
            </p:spPr>
            <p:txBody>
              <a:bodyPr wrap="square" rtlCol="0">
                <a:spAutoFit/>
              </a:bodyPr>
              <a:lstStyle/>
              <a:p>
                <a:endParaRPr lang="en-US" sz="600" b="1" dirty="0">
                  <a:solidFill>
                    <a:srgbClr val="6B6BCF"/>
                  </a:solidFill>
                </a:endParaRPr>
              </a:p>
            </p:txBody>
          </p:sp>
          <p:cxnSp>
            <p:nvCxnSpPr>
              <p:cNvPr id="288" name="Straight Connector 287"/>
              <p:cNvCxnSpPr/>
              <p:nvPr/>
            </p:nvCxnSpPr>
            <p:spPr bwMode="auto">
              <a:xfrm flipV="1">
                <a:off x="4338743" y="4703233"/>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89" name="Straight Connector 288"/>
              <p:cNvCxnSpPr/>
              <p:nvPr/>
            </p:nvCxnSpPr>
            <p:spPr bwMode="auto">
              <a:xfrm>
                <a:off x="4338743" y="4861136"/>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90" name="Straight Connector 289"/>
              <p:cNvCxnSpPr/>
              <p:nvPr/>
            </p:nvCxnSpPr>
            <p:spPr bwMode="auto">
              <a:xfrm flipH="1" flipV="1">
                <a:off x="2899833" y="4703233"/>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91" name="Straight Connector 290"/>
              <p:cNvCxnSpPr/>
              <p:nvPr/>
            </p:nvCxnSpPr>
            <p:spPr bwMode="auto">
              <a:xfrm flipH="1">
                <a:off x="2899833" y="4861136"/>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92" name="Straight Connector 291"/>
              <p:cNvCxnSpPr/>
              <p:nvPr/>
            </p:nvCxnSpPr>
            <p:spPr bwMode="auto">
              <a:xfrm>
                <a:off x="3067473" y="480031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3" name="Straight Connector 292"/>
              <p:cNvCxnSpPr/>
              <p:nvPr/>
            </p:nvCxnSpPr>
            <p:spPr bwMode="auto">
              <a:xfrm>
                <a:off x="3067473" y="4861136"/>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4" name="Straight Connector 293"/>
              <p:cNvCxnSpPr/>
              <p:nvPr/>
            </p:nvCxnSpPr>
            <p:spPr bwMode="auto">
              <a:xfrm>
                <a:off x="4282863" y="480031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5" name="Straight Connector 294"/>
              <p:cNvCxnSpPr/>
              <p:nvPr/>
            </p:nvCxnSpPr>
            <p:spPr bwMode="auto">
              <a:xfrm>
                <a:off x="4282863" y="4861136"/>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8" name="Group 148"/>
            <p:cNvGrpSpPr/>
            <p:nvPr/>
          </p:nvGrpSpPr>
          <p:grpSpPr>
            <a:xfrm>
              <a:off x="2036233" y="4995333"/>
              <a:ext cx="1606550" cy="255693"/>
              <a:chOff x="2036233" y="4995333"/>
              <a:chExt cx="1606550" cy="255693"/>
            </a:xfrm>
          </p:grpSpPr>
          <p:cxnSp>
            <p:nvCxnSpPr>
              <p:cNvPr id="297" name="Straight Connector 296"/>
              <p:cNvCxnSpPr/>
              <p:nvPr/>
            </p:nvCxnSpPr>
            <p:spPr bwMode="auto">
              <a:xfrm>
                <a:off x="2205275" y="5154647"/>
                <a:ext cx="1273215" cy="873"/>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298" name="Straight Connector 297"/>
              <p:cNvCxnSpPr/>
              <p:nvPr/>
            </p:nvCxnSpPr>
            <p:spPr bwMode="auto">
              <a:xfrm>
                <a:off x="2205275" y="5092413"/>
                <a:ext cx="1273215" cy="873"/>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299" name="Rectangle 298"/>
              <p:cNvSpPr/>
              <p:nvPr/>
            </p:nvSpPr>
            <p:spPr bwMode="auto">
              <a:xfrm>
                <a:off x="2240630" y="51080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300" name="TextBox 299"/>
              <p:cNvSpPr txBox="1"/>
              <p:nvPr/>
            </p:nvSpPr>
            <p:spPr>
              <a:xfrm>
                <a:off x="2189367" y="5058253"/>
                <a:ext cx="163491" cy="184666"/>
              </a:xfrm>
              <a:prstGeom prst="rect">
                <a:avLst/>
              </a:prstGeom>
              <a:noFill/>
            </p:spPr>
            <p:txBody>
              <a:bodyPr wrap="square" rtlCol="0">
                <a:spAutoFit/>
              </a:bodyPr>
              <a:lstStyle/>
              <a:p>
                <a:endParaRPr lang="en-US" sz="600" b="1" dirty="0">
                  <a:solidFill>
                    <a:srgbClr val="6B6BCF"/>
                  </a:solidFill>
                </a:endParaRPr>
              </a:p>
            </p:txBody>
          </p:sp>
          <p:sp>
            <p:nvSpPr>
              <p:cNvPr id="301" name="Rectangle 300"/>
              <p:cNvSpPr/>
              <p:nvPr/>
            </p:nvSpPr>
            <p:spPr bwMode="auto">
              <a:xfrm>
                <a:off x="2568925" y="5108075"/>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302" name="TextBox 301"/>
              <p:cNvSpPr txBox="1"/>
              <p:nvPr/>
            </p:nvSpPr>
            <p:spPr>
              <a:xfrm>
                <a:off x="2493433" y="5058253"/>
                <a:ext cx="292100" cy="184666"/>
              </a:xfrm>
              <a:prstGeom prst="rect">
                <a:avLst/>
              </a:prstGeom>
              <a:noFill/>
            </p:spPr>
            <p:txBody>
              <a:bodyPr wrap="square" rtlCol="0">
                <a:spAutoFit/>
              </a:bodyPr>
              <a:lstStyle/>
              <a:p>
                <a:endParaRPr lang="en-US" sz="600" b="1" dirty="0">
                  <a:solidFill>
                    <a:srgbClr val="6B6BCF"/>
                  </a:solidFill>
                </a:endParaRPr>
              </a:p>
            </p:txBody>
          </p:sp>
          <p:sp>
            <p:nvSpPr>
              <p:cNvPr id="303" name="Rectangle 302"/>
              <p:cNvSpPr/>
              <p:nvPr/>
            </p:nvSpPr>
            <p:spPr bwMode="auto">
              <a:xfrm>
                <a:off x="2387315" y="51080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304" name="TextBox 303"/>
              <p:cNvSpPr txBox="1"/>
              <p:nvPr/>
            </p:nvSpPr>
            <p:spPr>
              <a:xfrm>
                <a:off x="2325574" y="5058253"/>
                <a:ext cx="163491" cy="184666"/>
              </a:xfrm>
              <a:prstGeom prst="rect">
                <a:avLst/>
              </a:prstGeom>
              <a:noFill/>
            </p:spPr>
            <p:txBody>
              <a:bodyPr wrap="square" rtlCol="0">
                <a:spAutoFit/>
              </a:bodyPr>
              <a:lstStyle/>
              <a:p>
                <a:endParaRPr lang="en-US" sz="600" b="1" dirty="0">
                  <a:solidFill>
                    <a:srgbClr val="6B6BCF"/>
                  </a:solidFill>
                </a:endParaRPr>
              </a:p>
            </p:txBody>
          </p:sp>
          <p:sp>
            <p:nvSpPr>
              <p:cNvPr id="305" name="Rectangle 304"/>
              <p:cNvSpPr/>
              <p:nvPr/>
            </p:nvSpPr>
            <p:spPr bwMode="auto">
              <a:xfrm>
                <a:off x="3222022" y="5108075"/>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306" name="TextBox 305"/>
              <p:cNvSpPr txBox="1"/>
              <p:nvPr/>
            </p:nvSpPr>
            <p:spPr>
              <a:xfrm>
                <a:off x="3145361" y="5058253"/>
                <a:ext cx="332634" cy="184666"/>
              </a:xfrm>
              <a:prstGeom prst="rect">
                <a:avLst/>
              </a:prstGeom>
              <a:noFill/>
            </p:spPr>
            <p:txBody>
              <a:bodyPr wrap="square" rtlCol="0">
                <a:spAutoFit/>
              </a:bodyPr>
              <a:lstStyle/>
              <a:p>
                <a:endParaRPr lang="en-US" sz="600" b="1" dirty="0">
                  <a:solidFill>
                    <a:srgbClr val="6B6BCF"/>
                  </a:solidFill>
                </a:endParaRPr>
              </a:p>
            </p:txBody>
          </p:sp>
          <p:sp>
            <p:nvSpPr>
              <p:cNvPr id="307" name="Rectangle 306"/>
              <p:cNvSpPr/>
              <p:nvPr/>
            </p:nvSpPr>
            <p:spPr bwMode="auto">
              <a:xfrm>
                <a:off x="3005488" y="51080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308" name="TextBox 307"/>
              <p:cNvSpPr txBox="1"/>
              <p:nvPr/>
            </p:nvSpPr>
            <p:spPr>
              <a:xfrm>
                <a:off x="2943747" y="5058253"/>
                <a:ext cx="163491" cy="184666"/>
              </a:xfrm>
              <a:prstGeom prst="rect">
                <a:avLst/>
              </a:prstGeom>
              <a:noFill/>
            </p:spPr>
            <p:txBody>
              <a:bodyPr wrap="square" rtlCol="0">
                <a:spAutoFit/>
              </a:bodyPr>
              <a:lstStyle/>
              <a:p>
                <a:endParaRPr lang="en-US" sz="600" b="1" dirty="0">
                  <a:solidFill>
                    <a:srgbClr val="6B6BCF"/>
                  </a:solidFill>
                </a:endParaRPr>
              </a:p>
            </p:txBody>
          </p:sp>
          <p:cxnSp>
            <p:nvCxnSpPr>
              <p:cNvPr id="309" name="Straight Connector 308"/>
              <p:cNvCxnSpPr/>
              <p:nvPr/>
            </p:nvCxnSpPr>
            <p:spPr bwMode="auto">
              <a:xfrm flipV="1">
                <a:off x="3475143" y="4995333"/>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310" name="Straight Connector 309"/>
              <p:cNvCxnSpPr/>
              <p:nvPr/>
            </p:nvCxnSpPr>
            <p:spPr bwMode="auto">
              <a:xfrm>
                <a:off x="3475143" y="5153236"/>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311" name="Straight Connector 310"/>
              <p:cNvCxnSpPr/>
              <p:nvPr/>
            </p:nvCxnSpPr>
            <p:spPr bwMode="auto">
              <a:xfrm flipH="1" flipV="1">
                <a:off x="2036233" y="4995333"/>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312" name="Straight Connector 311"/>
              <p:cNvCxnSpPr/>
              <p:nvPr/>
            </p:nvCxnSpPr>
            <p:spPr bwMode="auto">
              <a:xfrm flipH="1">
                <a:off x="2036233" y="5153236"/>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313" name="Straight Connector 312"/>
              <p:cNvCxnSpPr/>
              <p:nvPr/>
            </p:nvCxnSpPr>
            <p:spPr bwMode="auto">
              <a:xfrm>
                <a:off x="2203873" y="509241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14" name="Straight Connector 313"/>
              <p:cNvCxnSpPr/>
              <p:nvPr/>
            </p:nvCxnSpPr>
            <p:spPr bwMode="auto">
              <a:xfrm>
                <a:off x="2203873" y="5153236"/>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15" name="Straight Connector 314"/>
              <p:cNvCxnSpPr/>
              <p:nvPr/>
            </p:nvCxnSpPr>
            <p:spPr bwMode="auto">
              <a:xfrm>
                <a:off x="3419263" y="509241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16" name="Straight Connector 315"/>
              <p:cNvCxnSpPr/>
              <p:nvPr/>
            </p:nvCxnSpPr>
            <p:spPr bwMode="auto">
              <a:xfrm>
                <a:off x="3419263" y="5153236"/>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grpSp>
        <p:nvGrpSpPr>
          <p:cNvPr id="19" name="Group 162"/>
          <p:cNvGrpSpPr/>
          <p:nvPr/>
        </p:nvGrpSpPr>
        <p:grpSpPr>
          <a:xfrm>
            <a:off x="2348325" y="1720443"/>
            <a:ext cx="5486391" cy="685322"/>
            <a:chOff x="1828809" y="2239923"/>
            <a:chExt cx="5486391" cy="685322"/>
          </a:xfrm>
        </p:grpSpPr>
        <p:grpSp>
          <p:nvGrpSpPr>
            <p:cNvPr id="20" name="Group 221"/>
            <p:cNvGrpSpPr/>
            <p:nvPr/>
          </p:nvGrpSpPr>
          <p:grpSpPr>
            <a:xfrm>
              <a:off x="3088232" y="2239923"/>
              <a:ext cx="4226968" cy="311637"/>
              <a:chOff x="3088232" y="2290723"/>
              <a:chExt cx="4226968" cy="311637"/>
            </a:xfrm>
          </p:grpSpPr>
          <p:sp>
            <p:nvSpPr>
              <p:cNvPr id="37" name="TextBox 36"/>
              <p:cNvSpPr txBox="1"/>
              <p:nvPr/>
            </p:nvSpPr>
            <p:spPr>
              <a:xfrm>
                <a:off x="3158702" y="2292654"/>
                <a:ext cx="4156498" cy="307777"/>
              </a:xfrm>
              <a:prstGeom prst="rect">
                <a:avLst/>
              </a:prstGeom>
              <a:noFill/>
            </p:spPr>
            <p:txBody>
              <a:bodyPr wrap="square" rtlCol="0">
                <a:spAutoFit/>
              </a:bodyPr>
              <a:lstStyle/>
              <a:p>
                <a:r>
                  <a:rPr lang="en-US" sz="1400" b="1" dirty="0" smtClean="0">
                    <a:solidFill>
                      <a:srgbClr val="FF00FF"/>
                    </a:solidFill>
                  </a:rPr>
                  <a:t>Second-strand synthesis with dTTP </a:t>
                </a:r>
                <a:r>
                  <a:rPr lang="en-US" sz="1400" b="1" dirty="0" smtClean="0">
                    <a:solidFill>
                      <a:srgbClr val="FF00FF"/>
                    </a:solidFill>
                    <a:sym typeface="Wingdings"/>
                  </a:rPr>
                  <a:t> dUTP</a:t>
                </a:r>
                <a:endParaRPr lang="en-US" sz="1400" b="1" dirty="0">
                  <a:solidFill>
                    <a:srgbClr val="FF00FF"/>
                  </a:solidFill>
                </a:endParaRPr>
              </a:p>
            </p:txBody>
          </p:sp>
          <p:cxnSp>
            <p:nvCxnSpPr>
              <p:cNvPr id="38" name="Straight Arrow Connector 37"/>
              <p:cNvCxnSpPr>
                <a:cxnSpLocks noChangeAspect="1"/>
              </p:cNvCxnSpPr>
              <p:nvPr/>
            </p:nvCxnSpPr>
            <p:spPr bwMode="auto">
              <a:xfrm rot="5400000">
                <a:off x="2933326" y="2445629"/>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21" name="Group 161"/>
            <p:cNvGrpSpPr/>
            <p:nvPr/>
          </p:nvGrpSpPr>
          <p:grpSpPr>
            <a:xfrm>
              <a:off x="1828809" y="2641600"/>
              <a:ext cx="2581980" cy="283645"/>
              <a:chOff x="1828809" y="2641600"/>
              <a:chExt cx="2581980" cy="283645"/>
            </a:xfrm>
          </p:grpSpPr>
          <p:cxnSp>
            <p:nvCxnSpPr>
              <p:cNvPr id="17" name="Straight Connector 16"/>
              <p:cNvCxnSpPr/>
              <p:nvPr/>
            </p:nvCxnSpPr>
            <p:spPr bwMode="auto">
              <a:xfrm>
                <a:off x="1945649" y="2796273"/>
                <a:ext cx="2314937" cy="1588"/>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43" name="Straight Connector 42"/>
              <p:cNvCxnSpPr/>
              <p:nvPr/>
            </p:nvCxnSpPr>
            <p:spPr bwMode="auto">
              <a:xfrm>
                <a:off x="1945649" y="2698858"/>
                <a:ext cx="2314937" cy="1588"/>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53" name="Rectangle 52"/>
              <p:cNvSpPr/>
              <p:nvPr/>
            </p:nvSpPr>
            <p:spPr bwMode="auto">
              <a:xfrm>
                <a:off x="2016281" y="2723806"/>
                <a:ext cx="165100"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52" name="TextBox 51"/>
              <p:cNvSpPr txBox="1"/>
              <p:nvPr/>
            </p:nvSpPr>
            <p:spPr>
              <a:xfrm>
                <a:off x="1956945" y="2663635"/>
                <a:ext cx="297256" cy="261610"/>
              </a:xfrm>
              <a:prstGeom prst="rect">
                <a:avLst/>
              </a:prstGeom>
              <a:noFill/>
            </p:spPr>
            <p:txBody>
              <a:bodyPr wrap="square" rtlCol="0">
                <a:spAutoFit/>
              </a:bodyPr>
              <a:lstStyle/>
              <a:p>
                <a:r>
                  <a:rPr lang="en-US" sz="1100" b="1" dirty="0" smtClean="0">
                    <a:solidFill>
                      <a:srgbClr val="FF00FF"/>
                    </a:solidFill>
                  </a:rPr>
                  <a:t>U</a:t>
                </a:r>
                <a:endParaRPr lang="en-US" sz="1100" b="1" dirty="0">
                  <a:solidFill>
                    <a:srgbClr val="FF00FF"/>
                  </a:solidFill>
                </a:endParaRPr>
              </a:p>
            </p:txBody>
          </p:sp>
          <p:sp>
            <p:nvSpPr>
              <p:cNvPr id="55" name="Rectangle 54"/>
              <p:cNvSpPr/>
              <p:nvPr/>
            </p:nvSpPr>
            <p:spPr bwMode="auto">
              <a:xfrm>
                <a:off x="2606830" y="2720827"/>
                <a:ext cx="263369"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56" name="TextBox 55"/>
              <p:cNvSpPr txBox="1"/>
              <p:nvPr/>
            </p:nvSpPr>
            <p:spPr>
              <a:xfrm>
                <a:off x="2546712" y="2663635"/>
                <a:ext cx="392947" cy="261610"/>
              </a:xfrm>
              <a:prstGeom prst="rect">
                <a:avLst/>
              </a:prstGeom>
              <a:noFill/>
            </p:spPr>
            <p:txBody>
              <a:bodyPr wrap="square" rtlCol="0">
                <a:spAutoFit/>
              </a:bodyPr>
              <a:lstStyle/>
              <a:p>
                <a:r>
                  <a:rPr lang="en-US" sz="1100" b="1" dirty="0" smtClean="0">
                    <a:solidFill>
                      <a:srgbClr val="FF00FF"/>
                    </a:solidFill>
                  </a:rPr>
                  <a:t>UU</a:t>
                </a:r>
                <a:endParaRPr lang="en-US" sz="1100" b="1" dirty="0">
                  <a:solidFill>
                    <a:srgbClr val="FF00FF"/>
                  </a:solidFill>
                </a:endParaRPr>
              </a:p>
            </p:txBody>
          </p:sp>
          <p:sp>
            <p:nvSpPr>
              <p:cNvPr id="59" name="Rectangle 58"/>
              <p:cNvSpPr/>
              <p:nvPr/>
            </p:nvSpPr>
            <p:spPr bwMode="auto">
              <a:xfrm>
                <a:off x="2276631" y="2720827"/>
                <a:ext cx="165100"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60" name="TextBox 59"/>
              <p:cNvSpPr txBox="1"/>
              <p:nvPr/>
            </p:nvSpPr>
            <p:spPr>
              <a:xfrm>
                <a:off x="2210553" y="2663635"/>
                <a:ext cx="297256" cy="261610"/>
              </a:xfrm>
              <a:prstGeom prst="rect">
                <a:avLst/>
              </a:prstGeom>
              <a:noFill/>
            </p:spPr>
            <p:txBody>
              <a:bodyPr wrap="square" rtlCol="0">
                <a:spAutoFit/>
              </a:bodyPr>
              <a:lstStyle/>
              <a:p>
                <a:r>
                  <a:rPr lang="en-US" sz="1100" b="1" dirty="0" smtClean="0">
                    <a:solidFill>
                      <a:srgbClr val="FF00FF"/>
                    </a:solidFill>
                  </a:rPr>
                  <a:t>U</a:t>
                </a:r>
                <a:endParaRPr lang="en-US" sz="1100" b="1" dirty="0">
                  <a:solidFill>
                    <a:srgbClr val="FF00FF"/>
                  </a:solidFill>
                </a:endParaRPr>
              </a:p>
            </p:txBody>
          </p:sp>
          <p:sp>
            <p:nvSpPr>
              <p:cNvPr id="62" name="Rectangle 61"/>
              <p:cNvSpPr/>
              <p:nvPr/>
            </p:nvSpPr>
            <p:spPr bwMode="auto">
              <a:xfrm>
                <a:off x="3794280" y="2720827"/>
                <a:ext cx="263369"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63" name="TextBox 62"/>
              <p:cNvSpPr txBox="1"/>
              <p:nvPr/>
            </p:nvSpPr>
            <p:spPr>
              <a:xfrm>
                <a:off x="3734160" y="2663635"/>
                <a:ext cx="392947" cy="261610"/>
              </a:xfrm>
              <a:prstGeom prst="rect">
                <a:avLst/>
              </a:prstGeom>
              <a:noFill/>
            </p:spPr>
            <p:txBody>
              <a:bodyPr wrap="square" rtlCol="0">
                <a:spAutoFit/>
              </a:bodyPr>
              <a:lstStyle/>
              <a:p>
                <a:r>
                  <a:rPr lang="en-US" sz="1100" b="1" dirty="0" smtClean="0">
                    <a:solidFill>
                      <a:srgbClr val="FF00FF"/>
                    </a:solidFill>
                  </a:rPr>
                  <a:t>UU</a:t>
                </a:r>
                <a:endParaRPr lang="en-US" sz="1100" b="1" dirty="0">
                  <a:solidFill>
                    <a:srgbClr val="FF00FF"/>
                  </a:solidFill>
                </a:endParaRPr>
              </a:p>
            </p:txBody>
          </p:sp>
          <p:sp>
            <p:nvSpPr>
              <p:cNvPr id="65" name="Rectangle 64"/>
              <p:cNvSpPr/>
              <p:nvPr/>
            </p:nvSpPr>
            <p:spPr bwMode="auto">
              <a:xfrm>
                <a:off x="3400581" y="2720827"/>
                <a:ext cx="165100"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66" name="TextBox 65"/>
              <p:cNvSpPr txBox="1"/>
              <p:nvPr/>
            </p:nvSpPr>
            <p:spPr>
              <a:xfrm>
                <a:off x="3340461" y="2663635"/>
                <a:ext cx="297256" cy="261610"/>
              </a:xfrm>
              <a:prstGeom prst="rect">
                <a:avLst/>
              </a:prstGeom>
              <a:noFill/>
            </p:spPr>
            <p:txBody>
              <a:bodyPr wrap="square" rtlCol="0">
                <a:spAutoFit/>
              </a:bodyPr>
              <a:lstStyle/>
              <a:p>
                <a:r>
                  <a:rPr lang="en-US" sz="1100" b="1" dirty="0" smtClean="0">
                    <a:solidFill>
                      <a:srgbClr val="FF00FF"/>
                    </a:solidFill>
                  </a:rPr>
                  <a:t>U</a:t>
                </a:r>
                <a:endParaRPr lang="en-US" sz="1100" b="1" dirty="0">
                  <a:solidFill>
                    <a:srgbClr val="FF00FF"/>
                  </a:solidFill>
                </a:endParaRPr>
              </a:p>
            </p:txBody>
          </p:sp>
          <p:sp>
            <p:nvSpPr>
              <p:cNvPr id="223" name="Rectangle 222"/>
              <p:cNvSpPr/>
              <p:nvPr/>
            </p:nvSpPr>
            <p:spPr bwMode="auto">
              <a:xfrm>
                <a:off x="3009900" y="2641600"/>
                <a:ext cx="152400" cy="889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cxnSp>
            <p:nvCxnSpPr>
              <p:cNvPr id="150" name="Straight Connector 149"/>
              <p:cNvCxnSpPr/>
              <p:nvPr/>
            </p:nvCxnSpPr>
            <p:spPr bwMode="auto">
              <a:xfrm>
                <a:off x="1828809" y="2796273"/>
                <a:ext cx="116162" cy="0"/>
              </a:xfrm>
              <a:prstGeom prst="line">
                <a:avLst/>
              </a:prstGeom>
              <a:solidFill>
                <a:schemeClr val="accent1"/>
              </a:solidFill>
              <a:ln w="28575" cap="flat" cmpd="sng" algn="ctr">
                <a:solidFill>
                  <a:srgbClr val="008000"/>
                </a:solidFill>
                <a:prstDash val="solid"/>
                <a:round/>
                <a:headEnd type="none" w="med" len="med"/>
                <a:tailEnd type="none" w="med" len="med"/>
              </a:ln>
              <a:effectLst/>
            </p:spPr>
          </p:cxnSp>
          <p:cxnSp>
            <p:nvCxnSpPr>
              <p:cNvPr id="151" name="Straight Connector 150"/>
              <p:cNvCxnSpPr/>
              <p:nvPr/>
            </p:nvCxnSpPr>
            <p:spPr bwMode="auto">
              <a:xfrm flipV="1">
                <a:off x="3011770" y="2796273"/>
                <a:ext cx="150530" cy="0"/>
              </a:xfrm>
              <a:prstGeom prst="line">
                <a:avLst/>
              </a:prstGeom>
              <a:solidFill>
                <a:schemeClr val="accent1"/>
              </a:solidFill>
              <a:ln w="28575" cap="flat" cmpd="sng" algn="ctr">
                <a:solidFill>
                  <a:srgbClr val="008000"/>
                </a:solidFill>
                <a:prstDash val="solid"/>
                <a:round/>
                <a:headEnd type="none" w="med" len="med"/>
                <a:tailEnd type="none" w="med" len="med"/>
              </a:ln>
              <a:effectLst/>
            </p:spPr>
          </p:cxnSp>
          <p:cxnSp>
            <p:nvCxnSpPr>
              <p:cNvPr id="153" name="Straight Connector 152"/>
              <p:cNvCxnSpPr/>
              <p:nvPr/>
            </p:nvCxnSpPr>
            <p:spPr bwMode="auto">
              <a:xfrm flipV="1">
                <a:off x="4260259" y="2798654"/>
                <a:ext cx="150530" cy="0"/>
              </a:xfrm>
              <a:prstGeom prst="line">
                <a:avLst/>
              </a:prstGeom>
              <a:solidFill>
                <a:schemeClr val="accent1"/>
              </a:solidFill>
              <a:ln w="28575" cap="flat" cmpd="sng" algn="ctr">
                <a:solidFill>
                  <a:srgbClr val="008000"/>
                </a:solidFill>
                <a:prstDash val="solid"/>
                <a:round/>
                <a:headEnd type="none" w="med" len="med"/>
                <a:tailEnd type="none" w="med" len="med"/>
              </a:ln>
              <a:effectLst/>
            </p:spPr>
          </p:cxnSp>
        </p:grpSp>
      </p:grpSp>
      <p:grpSp>
        <p:nvGrpSpPr>
          <p:cNvPr id="22" name="Group 163"/>
          <p:cNvGrpSpPr/>
          <p:nvPr/>
        </p:nvGrpSpPr>
        <p:grpSpPr>
          <a:xfrm>
            <a:off x="1348191" y="1057093"/>
            <a:ext cx="6105525" cy="579054"/>
            <a:chOff x="828675" y="1576573"/>
            <a:chExt cx="6105525" cy="579054"/>
          </a:xfrm>
        </p:grpSpPr>
        <p:grpSp>
          <p:nvGrpSpPr>
            <p:cNvPr id="23" name="Group 320"/>
            <p:cNvGrpSpPr/>
            <p:nvPr/>
          </p:nvGrpSpPr>
          <p:grpSpPr>
            <a:xfrm>
              <a:off x="1783723" y="1576573"/>
              <a:ext cx="5150477" cy="539338"/>
              <a:chOff x="1783723" y="1576573"/>
              <a:chExt cx="5150477" cy="539338"/>
            </a:xfrm>
          </p:grpSpPr>
          <p:grpSp>
            <p:nvGrpSpPr>
              <p:cNvPr id="24" name="Group 220"/>
              <p:cNvGrpSpPr/>
              <p:nvPr/>
            </p:nvGrpSpPr>
            <p:grpSpPr>
              <a:xfrm>
                <a:off x="3088232" y="1576573"/>
                <a:ext cx="3845968" cy="311637"/>
                <a:chOff x="3088232" y="1576573"/>
                <a:chExt cx="3845968" cy="311637"/>
              </a:xfrm>
            </p:grpSpPr>
            <p:sp>
              <p:nvSpPr>
                <p:cNvPr id="29" name="TextBox 28"/>
                <p:cNvSpPr txBox="1"/>
                <p:nvPr/>
              </p:nvSpPr>
              <p:spPr>
                <a:xfrm>
                  <a:off x="3158702" y="1578504"/>
                  <a:ext cx="3775498" cy="307777"/>
                </a:xfrm>
                <a:prstGeom prst="rect">
                  <a:avLst/>
                </a:prstGeom>
                <a:noFill/>
              </p:spPr>
              <p:txBody>
                <a:bodyPr wrap="square" rtlCol="0">
                  <a:spAutoFit/>
                </a:bodyPr>
                <a:lstStyle/>
                <a:p>
                  <a:r>
                    <a:rPr lang="en-US" sz="1400" b="1" dirty="0" smtClean="0">
                      <a:solidFill>
                        <a:srgbClr val="000090"/>
                      </a:solidFill>
                    </a:rPr>
                    <a:t>First-strand synthesis with normal dNTPs</a:t>
                  </a:r>
                  <a:endParaRPr lang="en-US" sz="1400" b="1" dirty="0">
                    <a:solidFill>
                      <a:srgbClr val="000090"/>
                    </a:solidFill>
                  </a:endParaRPr>
                </a:p>
              </p:txBody>
            </p:sp>
            <p:cxnSp>
              <p:nvCxnSpPr>
                <p:cNvPr id="31" name="Straight Arrow Connector 30"/>
                <p:cNvCxnSpPr>
                  <a:cxnSpLocks noChangeAspect="1"/>
                </p:cNvCxnSpPr>
                <p:nvPr/>
              </p:nvCxnSpPr>
              <p:spPr bwMode="auto">
                <a:xfrm rot="5400000">
                  <a:off x="2933326" y="1731479"/>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25" name="Group 223"/>
              <p:cNvGrpSpPr/>
              <p:nvPr/>
            </p:nvGrpSpPr>
            <p:grpSpPr>
              <a:xfrm>
                <a:off x="1783723" y="1955800"/>
                <a:ext cx="2633472" cy="160111"/>
                <a:chOff x="1783723" y="1955800"/>
                <a:chExt cx="2633472" cy="160111"/>
              </a:xfrm>
            </p:grpSpPr>
            <p:cxnSp>
              <p:nvCxnSpPr>
                <p:cNvPr id="15" name="Straight Connector 14"/>
                <p:cNvCxnSpPr/>
                <p:nvPr/>
              </p:nvCxnSpPr>
              <p:spPr bwMode="auto">
                <a:xfrm>
                  <a:off x="1783723" y="2114323"/>
                  <a:ext cx="2633472" cy="1588"/>
                </a:xfrm>
                <a:prstGeom prst="line">
                  <a:avLst/>
                </a:prstGeom>
                <a:solidFill>
                  <a:schemeClr val="accent1"/>
                </a:solidFill>
                <a:ln w="28575" cap="flat" cmpd="sng" algn="ctr">
                  <a:solidFill>
                    <a:srgbClr val="008000"/>
                  </a:solidFill>
                  <a:prstDash val="solid"/>
                  <a:round/>
                  <a:headEnd type="none" w="med" len="med"/>
                  <a:tailEnd type="none" w="med" len="med"/>
                </a:ln>
                <a:effectLst/>
              </p:spPr>
            </p:cxnSp>
            <p:cxnSp>
              <p:nvCxnSpPr>
                <p:cNvPr id="14" name="Straight Connector 13"/>
                <p:cNvCxnSpPr/>
                <p:nvPr/>
              </p:nvCxnSpPr>
              <p:spPr bwMode="auto">
                <a:xfrm>
                  <a:off x="1942991" y="2021999"/>
                  <a:ext cx="2314937" cy="1588"/>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110" name="Rectangle 109"/>
                <p:cNvSpPr/>
                <p:nvPr/>
              </p:nvSpPr>
              <p:spPr bwMode="auto">
                <a:xfrm>
                  <a:off x="3009900" y="1955800"/>
                  <a:ext cx="152400" cy="889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grpSp>
        </p:grpSp>
        <p:sp>
          <p:nvSpPr>
            <p:cNvPr id="160" name="TextBox 159"/>
            <p:cNvSpPr txBox="1"/>
            <p:nvPr/>
          </p:nvSpPr>
          <p:spPr>
            <a:xfrm>
              <a:off x="828675" y="1847850"/>
              <a:ext cx="1028700" cy="307777"/>
            </a:xfrm>
            <a:prstGeom prst="rect">
              <a:avLst/>
            </a:prstGeom>
            <a:noFill/>
          </p:spPr>
          <p:txBody>
            <a:bodyPr wrap="square" rtlCol="0">
              <a:spAutoFit/>
            </a:bodyPr>
            <a:lstStyle/>
            <a:p>
              <a:pPr algn="r"/>
              <a:r>
                <a:rPr lang="en-US" sz="1400" b="1" dirty="0" smtClean="0">
                  <a:solidFill>
                    <a:srgbClr val="000090"/>
                  </a:solidFill>
                </a:rPr>
                <a:t>cDNA</a:t>
              </a:r>
              <a:endParaRPr lang="en-US" sz="1400" b="1" dirty="0">
                <a:solidFill>
                  <a:srgbClr val="000090"/>
                </a:solidFill>
              </a:endParaRPr>
            </a:p>
          </p:txBody>
        </p:sp>
      </p:grpSp>
      <p:sp>
        <p:nvSpPr>
          <p:cNvPr id="146" name="TextBox 145"/>
          <p:cNvSpPr txBox="1"/>
          <p:nvPr/>
        </p:nvSpPr>
        <p:spPr>
          <a:xfrm>
            <a:off x="0" y="6492993"/>
            <a:ext cx="4055918" cy="338554"/>
          </a:xfrm>
          <a:prstGeom prst="rect">
            <a:avLst/>
          </a:prstGeom>
          <a:noFill/>
        </p:spPr>
        <p:txBody>
          <a:bodyPr wrap="none" rtlCol="0">
            <a:spAutoFit/>
          </a:bodyPr>
          <a:lstStyle/>
          <a:p>
            <a:r>
              <a:rPr lang="en-US" sz="1600" dirty="0" smtClean="0"/>
              <a:t>Slide courtesy of Joshua Levin, Broad Institute.</a:t>
            </a:r>
            <a:endParaRPr lang="en-US" sz="1600" dirty="0"/>
          </a:p>
        </p:txBody>
      </p:sp>
    </p:spTree>
    <p:extLst>
      <p:ext uri="{BB962C8B-B14F-4D97-AF65-F5344CB8AC3E}">
        <p14:creationId xmlns:p14="http://schemas.microsoft.com/office/powerpoint/2010/main" val="35272270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43313" y="459141"/>
            <a:ext cx="5428139" cy="461665"/>
          </a:xfrm>
          <a:prstGeom prst="rect">
            <a:avLst/>
          </a:prstGeom>
          <a:noFill/>
        </p:spPr>
        <p:txBody>
          <a:bodyPr wrap="none" rtlCol="0">
            <a:spAutoFit/>
          </a:bodyPr>
          <a:lstStyle/>
          <a:p>
            <a:r>
              <a:rPr lang="en-US" sz="2400" b="1" dirty="0" smtClean="0"/>
              <a:t>Overlapping UTRs from Opposite Strands</a:t>
            </a:r>
            <a:endParaRPr lang="en-US" sz="2400" b="1" dirty="0"/>
          </a:p>
        </p:txBody>
      </p:sp>
      <p:pic>
        <p:nvPicPr>
          <p:cNvPr id="6" name="Picture 5"/>
          <p:cNvPicPr>
            <a:picLocks noChangeAspect="1"/>
          </p:cNvPicPr>
          <p:nvPr/>
        </p:nvPicPr>
        <p:blipFill>
          <a:blip r:embed="rId3"/>
          <a:stretch>
            <a:fillRect/>
          </a:stretch>
        </p:blipFill>
        <p:spPr>
          <a:xfrm>
            <a:off x="7440056" y="353306"/>
            <a:ext cx="1067904" cy="854323"/>
          </a:xfrm>
          <a:prstGeom prst="rect">
            <a:avLst/>
          </a:prstGeom>
        </p:spPr>
      </p:pic>
      <p:sp>
        <p:nvSpPr>
          <p:cNvPr id="8" name="TextBox 7"/>
          <p:cNvSpPr txBox="1"/>
          <p:nvPr/>
        </p:nvSpPr>
        <p:spPr>
          <a:xfrm>
            <a:off x="6767123" y="1239235"/>
            <a:ext cx="2253617" cy="523220"/>
          </a:xfrm>
          <a:prstGeom prst="rect">
            <a:avLst/>
          </a:prstGeom>
          <a:noFill/>
        </p:spPr>
        <p:txBody>
          <a:bodyPr wrap="none" rtlCol="0">
            <a:spAutoFit/>
          </a:bodyPr>
          <a:lstStyle/>
          <a:p>
            <a:pPr algn="ctr"/>
            <a:r>
              <a:rPr lang="en-US" sz="1400" i="1" dirty="0" err="1" smtClean="0"/>
              <a:t>Schizosacharomyces</a:t>
            </a:r>
            <a:r>
              <a:rPr lang="en-US" sz="1400" i="1" dirty="0" smtClean="0"/>
              <a:t> </a:t>
            </a:r>
            <a:r>
              <a:rPr lang="en-US" sz="1400" i="1" dirty="0" err="1" smtClean="0"/>
              <a:t>pombe</a:t>
            </a:r>
            <a:endParaRPr lang="en-US" sz="1400" i="1" dirty="0" smtClean="0"/>
          </a:p>
          <a:p>
            <a:pPr algn="ctr"/>
            <a:r>
              <a:rPr lang="en-US" sz="1400" dirty="0" smtClean="0"/>
              <a:t>(fission yeast)</a:t>
            </a:r>
            <a:endParaRPr lang="en-US" sz="1400" dirty="0"/>
          </a:p>
        </p:txBody>
      </p:sp>
      <p:grpSp>
        <p:nvGrpSpPr>
          <p:cNvPr id="10" name="Group 9"/>
          <p:cNvGrpSpPr/>
          <p:nvPr/>
        </p:nvGrpSpPr>
        <p:grpSpPr>
          <a:xfrm>
            <a:off x="368300" y="2007220"/>
            <a:ext cx="8394700" cy="3783560"/>
            <a:chOff x="368300" y="2007220"/>
            <a:chExt cx="8394700" cy="3783560"/>
          </a:xfrm>
        </p:grpSpPr>
        <p:pic>
          <p:nvPicPr>
            <p:cNvPr id="7" name="Picture 6" descr="Screen Shot 2012-09-17 at 3.01.1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300" y="2120480"/>
              <a:ext cx="8394700" cy="3670300"/>
            </a:xfrm>
            <a:prstGeom prst="rect">
              <a:avLst/>
            </a:prstGeom>
          </p:spPr>
        </p:pic>
        <p:sp>
          <p:nvSpPr>
            <p:cNvPr id="9" name="Rectangle 8"/>
            <p:cNvSpPr/>
            <p:nvPr/>
          </p:nvSpPr>
          <p:spPr>
            <a:xfrm>
              <a:off x="368300" y="2007220"/>
              <a:ext cx="731645" cy="65773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1" name="Straight Arrow Connector 10"/>
          <p:cNvCxnSpPr/>
          <p:nvPr/>
        </p:nvCxnSpPr>
        <p:spPr>
          <a:xfrm flipH="1">
            <a:off x="3986582" y="4880230"/>
            <a:ext cx="3633785"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852173" y="4639624"/>
            <a:ext cx="1287700"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3912020"/>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Antisense-dominated Transcription</a:t>
            </a:r>
            <a:endParaRPr lang="en-US" dirty="0"/>
          </a:p>
        </p:txBody>
      </p:sp>
      <p:pic>
        <p:nvPicPr>
          <p:cNvPr id="5" name="Picture 4" descr="Screen shot 2011-11-09 at 12.42.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83878"/>
            <a:ext cx="9144000" cy="5094659"/>
          </a:xfrm>
          <a:prstGeom prst="rect">
            <a:avLst/>
          </a:prstGeom>
        </p:spPr>
      </p:pic>
      <p:pic>
        <p:nvPicPr>
          <p:cNvPr id="4" name="Picture 3"/>
          <p:cNvPicPr>
            <a:picLocks noChangeAspect="1"/>
          </p:cNvPicPr>
          <p:nvPr/>
        </p:nvPicPr>
        <p:blipFill>
          <a:blip r:embed="rId4"/>
          <a:stretch>
            <a:fillRect/>
          </a:stretch>
        </p:blipFill>
        <p:spPr>
          <a:xfrm>
            <a:off x="7982281" y="5851375"/>
            <a:ext cx="1067904" cy="854323"/>
          </a:xfrm>
          <a:prstGeom prst="rect">
            <a:avLst/>
          </a:prstGeom>
        </p:spPr>
      </p:pic>
      <p:sp>
        <p:nvSpPr>
          <p:cNvPr id="7" name="Rectangle 6"/>
          <p:cNvSpPr/>
          <p:nvPr/>
        </p:nvSpPr>
        <p:spPr>
          <a:xfrm>
            <a:off x="3333911" y="4198595"/>
            <a:ext cx="2346085" cy="8114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5838754" y="4909142"/>
            <a:ext cx="2681240"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3845463" y="4907672"/>
            <a:ext cx="1651778"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2222607" y="4904732"/>
            <a:ext cx="1310265"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1970727" y="2163982"/>
            <a:ext cx="1562145" cy="0"/>
          </a:xfrm>
          <a:prstGeom prst="straightConnector1">
            <a:avLst/>
          </a:prstGeom>
          <a:ln w="38100">
            <a:solidFill>
              <a:schemeClr val="accent2">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5679997" y="2163982"/>
            <a:ext cx="3006803" cy="0"/>
          </a:xfrm>
          <a:prstGeom prst="straightConnector1">
            <a:avLst/>
          </a:prstGeom>
          <a:ln w="38100">
            <a:solidFill>
              <a:schemeClr val="accent2">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774903" y="2316382"/>
            <a:ext cx="1722338" cy="0"/>
          </a:xfrm>
          <a:prstGeom prst="straightConnector1">
            <a:avLst/>
          </a:prstGeom>
          <a:ln w="38100">
            <a:solidFill>
              <a:schemeClr val="accent2">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6901523"/>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9198"/>
            <a:ext cx="8229600" cy="1143000"/>
          </a:xfrm>
        </p:spPr>
        <p:txBody>
          <a:bodyPr/>
          <a:lstStyle/>
          <a:p>
            <a:r>
              <a:rPr lang="en-US" dirty="0" smtClean="0"/>
              <a:t>Summary</a:t>
            </a:r>
            <a:endParaRPr lang="en-US" dirty="0"/>
          </a:p>
        </p:txBody>
      </p:sp>
      <p:sp>
        <p:nvSpPr>
          <p:cNvPr id="3" name="Content Placeholder 2"/>
          <p:cNvSpPr>
            <a:spLocks noGrp="1"/>
          </p:cNvSpPr>
          <p:nvPr>
            <p:ph idx="1"/>
          </p:nvPr>
        </p:nvSpPr>
        <p:spPr>
          <a:xfrm>
            <a:off x="566944" y="1417638"/>
            <a:ext cx="8229600" cy="4525963"/>
          </a:xfrm>
        </p:spPr>
        <p:txBody>
          <a:bodyPr>
            <a:normAutofit fontScale="92500" lnSpcReduction="10000"/>
          </a:bodyPr>
          <a:lstStyle/>
          <a:p>
            <a:r>
              <a:rPr lang="en-US" dirty="0" smtClean="0"/>
              <a:t>Two paradigms for transcript reconstruction</a:t>
            </a:r>
          </a:p>
          <a:p>
            <a:pPr lvl="1"/>
            <a:r>
              <a:rPr lang="en-US" dirty="0" err="1" smtClean="0"/>
              <a:t>Rna-seq</a:t>
            </a:r>
            <a:r>
              <a:rPr lang="en-US" dirty="0" smtClean="0"/>
              <a:t> alignment assembly</a:t>
            </a:r>
          </a:p>
          <a:p>
            <a:pPr lvl="2"/>
            <a:r>
              <a:rPr lang="en-US" dirty="0" smtClean="0"/>
              <a:t>Tuxedo (</a:t>
            </a:r>
            <a:r>
              <a:rPr lang="en-US" dirty="0" err="1" smtClean="0"/>
              <a:t>tophat</a:t>
            </a:r>
            <a:r>
              <a:rPr lang="en-US" dirty="0" smtClean="0"/>
              <a:t>, cufflinks)</a:t>
            </a:r>
          </a:p>
          <a:p>
            <a:pPr lvl="1"/>
            <a:r>
              <a:rPr lang="en-US" dirty="0" smtClean="0"/>
              <a:t>genome-free de novo read assembly</a:t>
            </a:r>
          </a:p>
          <a:p>
            <a:pPr lvl="2"/>
            <a:r>
              <a:rPr lang="en-US" dirty="0" smtClean="0"/>
              <a:t>Trinity</a:t>
            </a:r>
          </a:p>
          <a:p>
            <a:endParaRPr lang="en-US" dirty="0"/>
          </a:p>
          <a:p>
            <a:r>
              <a:rPr lang="en-US" dirty="0" smtClean="0"/>
              <a:t>Often best to pursue both strategies</a:t>
            </a:r>
          </a:p>
          <a:p>
            <a:pPr lvl="1"/>
            <a:r>
              <a:rPr lang="en-US" dirty="0" smtClean="0"/>
              <a:t>Maximize sensitivity for genome-based transcript reconstruction + capture missing or ill-represented transcripts via de novo assembly.</a:t>
            </a:r>
          </a:p>
        </p:txBody>
      </p:sp>
    </p:spTree>
    <p:extLst>
      <p:ext uri="{BB962C8B-B14F-4D97-AF65-F5344CB8AC3E}">
        <p14:creationId xmlns:p14="http://schemas.microsoft.com/office/powerpoint/2010/main" val="331157285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smtClean="0">
                <a:solidFill>
                  <a:srgbClr val="000000"/>
                </a:solidFill>
                <a:latin typeface="Calibri" pitchFamily="34" charset="0"/>
              </a:rPr>
              <a:t>Generating RNA-Seq:  </a:t>
            </a:r>
            <a:r>
              <a:rPr lang="en-US" sz="3600" b="1" i="1" dirty="0" smtClean="0">
                <a:solidFill>
                  <a:srgbClr val="000000"/>
                </a:solidFill>
                <a:latin typeface="Calibri" pitchFamily="34" charset="0"/>
              </a:rPr>
              <a:t>How to Choose?</a:t>
            </a:r>
            <a:endParaRPr lang="en-US" sz="3600" b="1" i="1" dirty="0">
              <a:solidFill>
                <a:srgbClr val="000000"/>
              </a:solidFill>
              <a:latin typeface="Calibri" pitchFamily="34" charset="0"/>
            </a:endParaRP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301496" y="2443784"/>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smtClean="0">
                  <a:solidFill>
                    <a:srgbClr val="000000"/>
                  </a:solidFill>
                  <a:latin typeface="Calibri" pitchFamily="34" charset="0"/>
                </a:rPr>
                <a:t>Illumina</a:t>
              </a:r>
              <a:endParaRPr lang="en-US" b="1" dirty="0">
                <a:solidFill>
                  <a:srgbClr val="000000"/>
                </a:solidFill>
                <a:latin typeface="Calibri" pitchFamily="34" charset="0"/>
              </a:endParaRPr>
            </a:p>
          </p:txBody>
        </p:sp>
      </p:grpSp>
      <p:grpSp>
        <p:nvGrpSpPr>
          <p:cNvPr id="3" name="Group 27"/>
          <p:cNvGrpSpPr/>
          <p:nvPr/>
        </p:nvGrpSpPr>
        <p:grpSpPr>
          <a:xfrm>
            <a:off x="2690099" y="2443784"/>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smtClean="0">
                  <a:solidFill>
                    <a:srgbClr val="000000"/>
                  </a:solidFill>
                  <a:latin typeface="Calibri" pitchFamily="34" charset="0"/>
                </a:rPr>
                <a:t>454</a:t>
              </a:r>
              <a:endParaRPr lang="en-US" b="1" dirty="0">
                <a:solidFill>
                  <a:srgbClr val="000000"/>
                </a:solidFill>
                <a:latin typeface="Calibri" pitchFamily="34" charset="0"/>
              </a:endParaRPr>
            </a:p>
          </p:txBody>
        </p:sp>
      </p:grpSp>
      <p:grpSp>
        <p:nvGrpSpPr>
          <p:cNvPr id="4" name="Group 28"/>
          <p:cNvGrpSpPr/>
          <p:nvPr/>
        </p:nvGrpSpPr>
        <p:grpSpPr>
          <a:xfrm>
            <a:off x="5229998" y="2443784"/>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smtClean="0">
                  <a:solidFill>
                    <a:srgbClr val="000000"/>
                  </a:solidFill>
                  <a:latin typeface="Calibri" pitchFamily="34" charset="0"/>
                </a:rPr>
                <a:t>SOLiD</a:t>
              </a:r>
              <a:endParaRPr lang="en-US" b="1" dirty="0">
                <a:solidFill>
                  <a:srgbClr val="000000"/>
                </a:solidFill>
                <a:latin typeface="Calibri" pitchFamily="34" charset="0"/>
              </a:endParaRPr>
            </a:p>
          </p:txBody>
        </p:sp>
      </p:grpSp>
      <p:grpSp>
        <p:nvGrpSpPr>
          <p:cNvPr id="5" name="Group 29"/>
          <p:cNvGrpSpPr/>
          <p:nvPr/>
        </p:nvGrpSpPr>
        <p:grpSpPr>
          <a:xfrm>
            <a:off x="7484491" y="2443784"/>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smtClean="0">
                  <a:solidFill>
                    <a:srgbClr val="000000"/>
                  </a:solidFill>
                  <a:latin typeface="Calibri" pitchFamily="34" charset="0"/>
                </a:rPr>
                <a:t>Helicos</a:t>
              </a:r>
              <a:endParaRPr lang="en-US" b="1" dirty="0">
                <a:solidFill>
                  <a:srgbClr val="000000"/>
                </a:solidFill>
                <a:latin typeface="Calibri" pitchFamily="34" charset="0"/>
              </a:endParaRPr>
            </a:p>
          </p:txBody>
        </p:sp>
      </p:grpSp>
      <p:grpSp>
        <p:nvGrpSpPr>
          <p:cNvPr id="9" name="Group 8"/>
          <p:cNvGrpSpPr/>
          <p:nvPr/>
        </p:nvGrpSpPr>
        <p:grpSpPr>
          <a:xfrm>
            <a:off x="3052422" y="4460227"/>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smtClean="0">
                  <a:solidFill>
                    <a:srgbClr val="000000"/>
                  </a:solidFill>
                  <a:latin typeface="Calibri" pitchFamily="34" charset="0"/>
                </a:rPr>
                <a:t>Pacific Biosciences</a:t>
              </a:r>
              <a:endParaRPr lang="en-US" b="1" dirty="0">
                <a:solidFill>
                  <a:srgbClr val="000000"/>
                </a:solidFill>
                <a:latin typeface="Calibri" pitchFamily="34" charset="0"/>
              </a:endParaRPr>
            </a:p>
          </p:txBody>
        </p:sp>
      </p:grpSp>
      <p:grpSp>
        <p:nvGrpSpPr>
          <p:cNvPr id="10" name="Group 9"/>
          <p:cNvGrpSpPr/>
          <p:nvPr/>
        </p:nvGrpSpPr>
        <p:grpSpPr>
          <a:xfrm>
            <a:off x="301496" y="4460227"/>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smtClean="0">
                  <a:solidFill>
                    <a:srgbClr val="000000"/>
                  </a:solidFill>
                  <a:latin typeface="Calibri" pitchFamily="34" charset="0"/>
                </a:rPr>
                <a:t>Ion Torrent</a:t>
              </a:r>
              <a:endParaRPr lang="en-US" b="1" dirty="0">
                <a:solidFill>
                  <a:srgbClr val="000000"/>
                </a:solidFill>
                <a:latin typeface="Calibri" pitchFamily="34" charset="0"/>
              </a:endParaRPr>
            </a:p>
          </p:txBody>
        </p:sp>
      </p:grpSp>
      <p:grpSp>
        <p:nvGrpSpPr>
          <p:cNvPr id="11" name="Group 10"/>
          <p:cNvGrpSpPr/>
          <p:nvPr/>
        </p:nvGrpSpPr>
        <p:grpSpPr>
          <a:xfrm>
            <a:off x="6325830" y="4460227"/>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smtClean="0">
                  <a:solidFill>
                    <a:srgbClr val="000000"/>
                  </a:solidFill>
                  <a:latin typeface="Calibri" pitchFamily="34" charset="0"/>
                </a:rPr>
                <a:t>Oxford Nanopore</a:t>
              </a:r>
              <a:endParaRPr lang="en-US" b="1" dirty="0">
                <a:solidFill>
                  <a:srgbClr val="000000"/>
                </a:solidFill>
                <a:latin typeface="Calibri" pitchFamily="34" charset="0"/>
              </a:endParaRPr>
            </a:p>
          </p:txBody>
        </p:sp>
      </p:grpSp>
      <p:sp>
        <p:nvSpPr>
          <p:cNvPr id="7" name="TextBox 6"/>
          <p:cNvSpPr txBox="1"/>
          <p:nvPr/>
        </p:nvSpPr>
        <p:spPr>
          <a:xfrm>
            <a:off x="2338113" y="1212247"/>
            <a:ext cx="4533212" cy="461665"/>
          </a:xfrm>
          <a:prstGeom prst="rect">
            <a:avLst/>
          </a:prstGeom>
          <a:noFill/>
        </p:spPr>
        <p:txBody>
          <a:bodyPr wrap="none" rtlCol="0">
            <a:spAutoFit/>
          </a:bodyPr>
          <a:lstStyle/>
          <a:p>
            <a:r>
              <a:rPr lang="en-US" sz="2400" dirty="0" smtClean="0"/>
              <a:t>Popular choices for RNA-</a:t>
            </a:r>
            <a:r>
              <a:rPr lang="en-US" sz="2400" dirty="0" err="1" smtClean="0"/>
              <a:t>Seq</a:t>
            </a:r>
            <a:r>
              <a:rPr lang="en-US" sz="2400" dirty="0" smtClean="0"/>
              <a:t> today</a:t>
            </a:r>
            <a:endParaRPr lang="en-US" sz="2400" dirty="0"/>
          </a:p>
        </p:txBody>
      </p:sp>
      <p:sp>
        <p:nvSpPr>
          <p:cNvPr id="8" name="Rectangle 7"/>
          <p:cNvSpPr/>
          <p:nvPr/>
        </p:nvSpPr>
        <p:spPr>
          <a:xfrm>
            <a:off x="2632375" y="1933661"/>
            <a:ext cx="6293206" cy="2453165"/>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154876" y="1889786"/>
            <a:ext cx="2183238" cy="646331"/>
          </a:xfrm>
          <a:prstGeom prst="rect">
            <a:avLst/>
          </a:prstGeom>
          <a:noFill/>
        </p:spPr>
        <p:txBody>
          <a:bodyPr wrap="square" rtlCol="0">
            <a:spAutoFit/>
          </a:bodyPr>
          <a:lstStyle/>
          <a:p>
            <a:pPr algn="ctr"/>
            <a:r>
              <a:rPr lang="en-US" dirty="0" smtClean="0"/>
              <a:t>[Current RNA-</a:t>
            </a:r>
            <a:r>
              <a:rPr lang="en-US" dirty="0" err="1" smtClean="0"/>
              <a:t>Seq</a:t>
            </a:r>
            <a:r>
              <a:rPr lang="en-US" dirty="0" smtClean="0"/>
              <a:t> workhorse]</a:t>
            </a:r>
            <a:endParaRPr lang="en-US" dirty="0"/>
          </a:p>
        </p:txBody>
      </p:sp>
      <p:sp>
        <p:nvSpPr>
          <p:cNvPr id="28" name="TextBox 27"/>
          <p:cNvSpPr txBox="1"/>
          <p:nvPr/>
        </p:nvSpPr>
        <p:spPr>
          <a:xfrm>
            <a:off x="3023560" y="4029113"/>
            <a:ext cx="3051996" cy="646331"/>
          </a:xfrm>
          <a:prstGeom prst="rect">
            <a:avLst/>
          </a:prstGeom>
          <a:solidFill>
            <a:srgbClr val="FFFFFF"/>
          </a:solidFill>
        </p:spPr>
        <p:txBody>
          <a:bodyPr wrap="square" rtlCol="0">
            <a:spAutoFit/>
          </a:bodyPr>
          <a:lstStyle/>
          <a:p>
            <a:pPr algn="ctr"/>
            <a:r>
              <a:rPr lang="en-US" dirty="0" smtClean="0"/>
              <a:t>[</a:t>
            </a:r>
            <a:r>
              <a:rPr lang="en-US" dirty="0"/>
              <a:t>F</a:t>
            </a:r>
            <a:r>
              <a:rPr lang="en-US" dirty="0" smtClean="0"/>
              <a:t>ull-length single</a:t>
            </a:r>
            <a:br>
              <a:rPr lang="en-US" dirty="0" smtClean="0"/>
            </a:br>
            <a:r>
              <a:rPr lang="en-US" dirty="0" smtClean="0"/>
              <a:t> molecule sequencing]</a:t>
            </a:r>
            <a:endParaRPr lang="en-US" dirty="0"/>
          </a:p>
        </p:txBody>
      </p:sp>
      <p:sp>
        <p:nvSpPr>
          <p:cNvPr id="13" name="TextBox 12"/>
          <p:cNvSpPr txBox="1"/>
          <p:nvPr/>
        </p:nvSpPr>
        <p:spPr>
          <a:xfrm>
            <a:off x="6299672" y="3521727"/>
            <a:ext cx="2814448" cy="923330"/>
          </a:xfrm>
          <a:prstGeom prst="rect">
            <a:avLst/>
          </a:prstGeom>
          <a:solidFill>
            <a:srgbClr val="FFFFFF"/>
          </a:solidFill>
        </p:spPr>
        <p:txBody>
          <a:bodyPr wrap="square" rtlCol="0">
            <a:spAutoFit/>
          </a:bodyPr>
          <a:lstStyle/>
          <a:p>
            <a:r>
              <a:rPr lang="en-US" dirty="0" smtClean="0"/>
              <a:t>[</a:t>
            </a:r>
            <a:r>
              <a:rPr lang="en-US" dirty="0"/>
              <a:t>N</a:t>
            </a:r>
            <a:r>
              <a:rPr lang="en-US" dirty="0" smtClean="0"/>
              <a:t>ewly emerging technology for full-length single molecule sequencing]</a:t>
            </a:r>
            <a:endParaRPr lang="en-US" dirty="0"/>
          </a:p>
        </p:txBody>
      </p:sp>
      <p:sp>
        <p:nvSpPr>
          <p:cNvPr id="14" name="Rectangle 13"/>
          <p:cNvSpPr/>
          <p:nvPr/>
        </p:nvSpPr>
        <p:spPr>
          <a:xfrm>
            <a:off x="0" y="1673912"/>
            <a:ext cx="2338114" cy="271291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047759" y="3968451"/>
            <a:ext cx="2913769" cy="271291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272777" y="3521727"/>
            <a:ext cx="2841342" cy="289911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1715644"/>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49511"/>
            <a:ext cx="8229600" cy="1143000"/>
          </a:xfrm>
        </p:spPr>
        <p:txBody>
          <a:bodyPr>
            <a:normAutofit fontScale="90000"/>
          </a:bodyPr>
          <a:lstStyle/>
          <a:p>
            <a:r>
              <a:rPr lang="en-US" dirty="0" smtClean="0"/>
              <a:t>Abundance Estimation</a:t>
            </a:r>
            <a:br>
              <a:rPr lang="en-US" dirty="0" smtClean="0"/>
            </a:br>
            <a:r>
              <a:rPr lang="en-US" sz="3600" dirty="0" smtClean="0"/>
              <a:t>(Aka. Computing Expression Values)</a:t>
            </a:r>
            <a:endParaRPr lang="en-US" sz="3600" dirty="0"/>
          </a:p>
        </p:txBody>
      </p:sp>
    </p:spTree>
    <p:extLst>
      <p:ext uri="{BB962C8B-B14F-4D97-AF65-F5344CB8AC3E}">
        <p14:creationId xmlns:p14="http://schemas.microsoft.com/office/powerpoint/2010/main" val="3175292718"/>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8.45.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
            <a:ext cx="9144000" cy="6810635"/>
          </a:xfrm>
          <a:prstGeom prst="rect">
            <a:avLst/>
          </a:prstGeom>
        </p:spPr>
      </p:pic>
      <p:sp>
        <p:nvSpPr>
          <p:cNvPr id="5" name="TextBox 4"/>
          <p:cNvSpPr txBox="1"/>
          <p:nvPr/>
        </p:nvSpPr>
        <p:spPr>
          <a:xfrm>
            <a:off x="104747" y="6445499"/>
            <a:ext cx="2706089" cy="338554"/>
          </a:xfrm>
          <a:prstGeom prst="rect">
            <a:avLst/>
          </a:prstGeom>
          <a:noFill/>
        </p:spPr>
        <p:txBody>
          <a:bodyPr wrap="none" rtlCol="0">
            <a:spAutoFit/>
          </a:bodyPr>
          <a:lstStyle/>
          <a:p>
            <a:r>
              <a:rPr lang="en-US" sz="1600" dirty="0" smtClean="0"/>
              <a:t>Slide courtesy of Cole </a:t>
            </a:r>
            <a:r>
              <a:rPr lang="en-US" sz="1600" dirty="0" err="1" smtClean="0"/>
              <a:t>Trapnell</a:t>
            </a:r>
            <a:endParaRPr lang="en-US" sz="1600" dirty="0"/>
          </a:p>
        </p:txBody>
      </p:sp>
      <p:sp>
        <p:nvSpPr>
          <p:cNvPr id="6" name="TextBox 5"/>
          <p:cNvSpPr txBox="1"/>
          <p:nvPr/>
        </p:nvSpPr>
        <p:spPr>
          <a:xfrm rot="16200000">
            <a:off x="4311074" y="4969708"/>
            <a:ext cx="1949848" cy="400110"/>
          </a:xfrm>
          <a:prstGeom prst="rect">
            <a:avLst/>
          </a:prstGeom>
          <a:solidFill>
            <a:srgbClr val="FFFFFF"/>
          </a:solidFill>
        </p:spPr>
        <p:txBody>
          <a:bodyPr wrap="none" rtlCol="0">
            <a:spAutoFit/>
          </a:bodyPr>
          <a:lstStyle/>
          <a:p>
            <a:r>
              <a:rPr lang="en-US" sz="2000" dirty="0" smtClean="0"/>
              <a:t>Expression Value</a:t>
            </a:r>
            <a:endParaRPr lang="en-US" sz="2000" dirty="0"/>
          </a:p>
        </p:txBody>
      </p:sp>
      <p:sp>
        <p:nvSpPr>
          <p:cNvPr id="2" name="Rectangle 1"/>
          <p:cNvSpPr/>
          <p:nvPr/>
        </p:nvSpPr>
        <p:spPr>
          <a:xfrm>
            <a:off x="1350560" y="2358225"/>
            <a:ext cx="7055167" cy="149152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438093" y="4335930"/>
            <a:ext cx="1359420" cy="210956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735082" y="4387550"/>
            <a:ext cx="1359420" cy="210956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8409268"/>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8.45.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
            <a:ext cx="9144000" cy="6810635"/>
          </a:xfrm>
          <a:prstGeom prst="rect">
            <a:avLst/>
          </a:prstGeom>
        </p:spPr>
      </p:pic>
      <p:sp>
        <p:nvSpPr>
          <p:cNvPr id="5" name="TextBox 4"/>
          <p:cNvSpPr txBox="1"/>
          <p:nvPr/>
        </p:nvSpPr>
        <p:spPr>
          <a:xfrm>
            <a:off x="104747" y="6445499"/>
            <a:ext cx="2706089" cy="338554"/>
          </a:xfrm>
          <a:prstGeom prst="rect">
            <a:avLst/>
          </a:prstGeom>
          <a:noFill/>
        </p:spPr>
        <p:txBody>
          <a:bodyPr wrap="none" rtlCol="0">
            <a:spAutoFit/>
          </a:bodyPr>
          <a:lstStyle/>
          <a:p>
            <a:r>
              <a:rPr lang="en-US" sz="1600" dirty="0" smtClean="0"/>
              <a:t>Slide courtesy of Cole </a:t>
            </a:r>
            <a:r>
              <a:rPr lang="en-US" sz="1600" dirty="0" err="1" smtClean="0"/>
              <a:t>Trapnell</a:t>
            </a:r>
            <a:endParaRPr lang="en-US" sz="1600" dirty="0"/>
          </a:p>
        </p:txBody>
      </p:sp>
      <p:sp>
        <p:nvSpPr>
          <p:cNvPr id="6" name="TextBox 5"/>
          <p:cNvSpPr txBox="1"/>
          <p:nvPr/>
        </p:nvSpPr>
        <p:spPr>
          <a:xfrm rot="16200000">
            <a:off x="4311074" y="4969708"/>
            <a:ext cx="1949848" cy="400110"/>
          </a:xfrm>
          <a:prstGeom prst="rect">
            <a:avLst/>
          </a:prstGeom>
          <a:solidFill>
            <a:srgbClr val="FFFFFF"/>
          </a:solidFill>
        </p:spPr>
        <p:txBody>
          <a:bodyPr wrap="none" rtlCol="0">
            <a:spAutoFit/>
          </a:bodyPr>
          <a:lstStyle/>
          <a:p>
            <a:r>
              <a:rPr lang="en-US" sz="2000" dirty="0" smtClean="0"/>
              <a:t>Expression Value</a:t>
            </a:r>
            <a:endParaRPr lang="en-US" sz="2000" dirty="0"/>
          </a:p>
        </p:txBody>
      </p:sp>
    </p:spTree>
    <p:extLst>
      <p:ext uri="{BB962C8B-B14F-4D97-AF65-F5344CB8AC3E}">
        <p14:creationId xmlns:p14="http://schemas.microsoft.com/office/powerpoint/2010/main" val="968222507"/>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Normalized Expression Values</a:t>
            </a:r>
            <a:endParaRPr lang="en-US" dirty="0"/>
          </a:p>
        </p:txBody>
      </p:sp>
      <p:sp>
        <p:nvSpPr>
          <p:cNvPr id="3" name="Content Placeholder 2"/>
          <p:cNvSpPr>
            <a:spLocks noGrp="1"/>
          </p:cNvSpPr>
          <p:nvPr>
            <p:ph idx="1"/>
          </p:nvPr>
        </p:nvSpPr>
        <p:spPr>
          <a:xfrm>
            <a:off x="457200" y="1031083"/>
            <a:ext cx="8229600" cy="4525963"/>
          </a:xfrm>
        </p:spPr>
        <p:txBody>
          <a:bodyPr>
            <a:normAutofit lnSpcReduction="10000"/>
          </a:bodyPr>
          <a:lstStyle/>
          <a:p>
            <a:pPr marL="0" indent="0">
              <a:buNone/>
            </a:pPr>
            <a:endParaRPr lang="en-US" dirty="0" smtClean="0"/>
          </a:p>
          <a:p>
            <a:r>
              <a:rPr lang="en-US" dirty="0" smtClean="0"/>
              <a:t>Transcript-mapped read counts are normalized for both length of the transcript and total depth of sequencing.</a:t>
            </a:r>
            <a:endParaRPr lang="en-US" dirty="0"/>
          </a:p>
          <a:p>
            <a:endParaRPr lang="en-US" dirty="0" smtClean="0"/>
          </a:p>
          <a:p>
            <a:r>
              <a:rPr lang="en-US" dirty="0" smtClean="0"/>
              <a:t>Reported as: Number of RNA-Seq </a:t>
            </a:r>
            <a:r>
              <a:rPr lang="en-US" sz="4000" b="1" dirty="0">
                <a:solidFill>
                  <a:srgbClr val="FF6600"/>
                </a:solidFill>
              </a:rPr>
              <a:t>F</a:t>
            </a:r>
            <a:r>
              <a:rPr lang="en-US" dirty="0" smtClean="0"/>
              <a:t>ragments </a:t>
            </a:r>
            <a:br>
              <a:rPr lang="en-US" dirty="0" smtClean="0"/>
            </a:br>
            <a:r>
              <a:rPr lang="en-US" dirty="0" smtClean="0"/>
              <a:t>    </a:t>
            </a:r>
            <a:r>
              <a:rPr lang="en-US" sz="4000" b="1" dirty="0" smtClean="0">
                <a:solidFill>
                  <a:srgbClr val="FF6600"/>
                </a:solidFill>
              </a:rPr>
              <a:t>P</a:t>
            </a:r>
            <a:r>
              <a:rPr lang="en-US" dirty="0" smtClean="0"/>
              <a:t>er </a:t>
            </a:r>
            <a:r>
              <a:rPr lang="en-US" sz="4000" b="1" dirty="0" err="1">
                <a:solidFill>
                  <a:srgbClr val="FF6600"/>
                </a:solidFill>
              </a:rPr>
              <a:t>K</a:t>
            </a:r>
            <a:r>
              <a:rPr lang="en-US" dirty="0" err="1" smtClean="0"/>
              <a:t>ilobase</a:t>
            </a:r>
            <a:r>
              <a:rPr lang="en-US" dirty="0" smtClean="0"/>
              <a:t> of transcript</a:t>
            </a:r>
            <a:br>
              <a:rPr lang="en-US" dirty="0" smtClean="0"/>
            </a:br>
            <a:r>
              <a:rPr lang="en-US" dirty="0" smtClean="0"/>
              <a:t>            per total </a:t>
            </a:r>
            <a:r>
              <a:rPr lang="en-US" sz="4000" b="1" dirty="0" smtClean="0">
                <a:solidFill>
                  <a:srgbClr val="FF6600"/>
                </a:solidFill>
              </a:rPr>
              <a:t>M</a:t>
            </a:r>
            <a:r>
              <a:rPr lang="en-US" dirty="0" smtClean="0"/>
              <a:t>illion fragments mapped</a:t>
            </a:r>
            <a:endParaRPr lang="en-US" dirty="0"/>
          </a:p>
        </p:txBody>
      </p:sp>
      <p:sp>
        <p:nvSpPr>
          <p:cNvPr id="4" name="TextBox 3"/>
          <p:cNvSpPr txBox="1"/>
          <p:nvPr/>
        </p:nvSpPr>
        <p:spPr>
          <a:xfrm>
            <a:off x="3417339" y="5308260"/>
            <a:ext cx="1669447" cy="830997"/>
          </a:xfrm>
          <a:prstGeom prst="rect">
            <a:avLst/>
          </a:prstGeom>
          <a:noFill/>
        </p:spPr>
        <p:txBody>
          <a:bodyPr wrap="none" rtlCol="0">
            <a:spAutoFit/>
          </a:bodyPr>
          <a:lstStyle/>
          <a:p>
            <a:r>
              <a:rPr lang="en-US" sz="4800" b="1" dirty="0" smtClean="0">
                <a:solidFill>
                  <a:srgbClr val="FF6600"/>
                </a:solidFill>
              </a:rPr>
              <a:t>FPKM</a:t>
            </a:r>
            <a:endParaRPr lang="en-US" sz="4800" b="1" dirty="0">
              <a:solidFill>
                <a:srgbClr val="FF6600"/>
              </a:solidFill>
            </a:endParaRPr>
          </a:p>
        </p:txBody>
      </p:sp>
    </p:spTree>
    <p:extLst>
      <p:ext uri="{BB962C8B-B14F-4D97-AF65-F5344CB8AC3E}">
        <p14:creationId xmlns:p14="http://schemas.microsoft.com/office/powerpoint/2010/main" val="2998823158"/>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Multiply-mapped Reads Confound Abundance Estimation</a:t>
            </a:r>
            <a:endParaRPr lang="en-US" dirty="0"/>
          </a:p>
        </p:txBody>
      </p:sp>
      <p:grpSp>
        <p:nvGrpSpPr>
          <p:cNvPr id="12" name="Group 11"/>
          <p:cNvGrpSpPr/>
          <p:nvPr/>
        </p:nvGrpSpPr>
        <p:grpSpPr>
          <a:xfrm>
            <a:off x="163860" y="1712305"/>
            <a:ext cx="9144000" cy="3709055"/>
            <a:chOff x="0" y="1712305"/>
            <a:chExt cx="9144000" cy="3709055"/>
          </a:xfrm>
        </p:grpSpPr>
        <p:pic>
          <p:nvPicPr>
            <p:cNvPr id="4" name="Picture 3" descr="Screen Shot 2013-06-17 at 4.46.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2305"/>
              <a:ext cx="9144000" cy="3709055"/>
            </a:xfrm>
            <a:prstGeom prst="rect">
              <a:avLst/>
            </a:prstGeom>
          </p:spPr>
        </p:pic>
        <p:grpSp>
          <p:nvGrpSpPr>
            <p:cNvPr id="11" name="Group 10"/>
            <p:cNvGrpSpPr/>
            <p:nvPr/>
          </p:nvGrpSpPr>
          <p:grpSpPr>
            <a:xfrm>
              <a:off x="191180" y="4751618"/>
              <a:ext cx="2934079" cy="513249"/>
              <a:chOff x="341385" y="5052028"/>
              <a:chExt cx="2934079" cy="513249"/>
            </a:xfrm>
          </p:grpSpPr>
          <p:sp>
            <p:nvSpPr>
              <p:cNvPr id="5" name="TextBox 4"/>
              <p:cNvSpPr txBox="1"/>
              <p:nvPr/>
            </p:nvSpPr>
            <p:spPr>
              <a:xfrm>
                <a:off x="341385" y="5052028"/>
                <a:ext cx="2373291" cy="307777"/>
              </a:xfrm>
              <a:prstGeom prst="rect">
                <a:avLst/>
              </a:prstGeom>
              <a:noFill/>
            </p:spPr>
            <p:txBody>
              <a:bodyPr wrap="none" rtlCol="0">
                <a:spAutoFit/>
              </a:bodyPr>
              <a:lstStyle/>
              <a:p>
                <a:r>
                  <a:rPr lang="en-US" sz="1400" dirty="0" smtClean="0"/>
                  <a:t>Blue = multiply-mapped reads</a:t>
                </a:r>
                <a:endParaRPr lang="en-US" sz="1400" dirty="0"/>
              </a:p>
            </p:txBody>
          </p:sp>
          <p:sp>
            <p:nvSpPr>
              <p:cNvPr id="7" name="TextBox 6"/>
              <p:cNvSpPr txBox="1"/>
              <p:nvPr/>
            </p:nvSpPr>
            <p:spPr>
              <a:xfrm>
                <a:off x="341385" y="5257500"/>
                <a:ext cx="2934079" cy="307777"/>
              </a:xfrm>
              <a:prstGeom prst="rect">
                <a:avLst/>
              </a:prstGeom>
              <a:noFill/>
            </p:spPr>
            <p:txBody>
              <a:bodyPr wrap="none" rtlCol="0">
                <a:spAutoFit/>
              </a:bodyPr>
              <a:lstStyle/>
              <a:p>
                <a:r>
                  <a:rPr lang="en-US" sz="1400" dirty="0" smtClean="0"/>
                  <a:t>Red, Yellow = uniquely-mapped reads</a:t>
                </a:r>
                <a:endParaRPr lang="en-US" sz="1400" dirty="0"/>
              </a:p>
            </p:txBody>
          </p:sp>
        </p:grpSp>
        <p:sp>
          <p:nvSpPr>
            <p:cNvPr id="8" name="TextBox 7"/>
            <p:cNvSpPr txBox="1"/>
            <p:nvPr/>
          </p:nvSpPr>
          <p:spPr>
            <a:xfrm>
              <a:off x="177521" y="3154202"/>
              <a:ext cx="809161" cy="276999"/>
            </a:xfrm>
            <a:prstGeom prst="rect">
              <a:avLst/>
            </a:prstGeom>
            <a:noFill/>
          </p:spPr>
          <p:txBody>
            <a:bodyPr wrap="none" rtlCol="0">
              <a:spAutoFit/>
            </a:bodyPr>
            <a:lstStyle/>
            <a:p>
              <a:r>
                <a:rPr lang="en-US" sz="1200" b="1" dirty="0" smtClean="0"/>
                <a:t>Isoform A</a:t>
              </a:r>
              <a:endParaRPr lang="en-US" sz="1200" b="1" dirty="0"/>
            </a:p>
          </p:txBody>
        </p:sp>
        <p:sp>
          <p:nvSpPr>
            <p:cNvPr id="9" name="TextBox 8"/>
            <p:cNvSpPr txBox="1"/>
            <p:nvPr/>
          </p:nvSpPr>
          <p:spPr>
            <a:xfrm>
              <a:off x="187921" y="4221456"/>
              <a:ext cx="802173" cy="276999"/>
            </a:xfrm>
            <a:prstGeom prst="rect">
              <a:avLst/>
            </a:prstGeom>
            <a:noFill/>
          </p:spPr>
          <p:txBody>
            <a:bodyPr wrap="none" rtlCol="0">
              <a:spAutoFit/>
            </a:bodyPr>
            <a:lstStyle/>
            <a:p>
              <a:r>
                <a:rPr lang="en-US" sz="1200" b="1" dirty="0" smtClean="0"/>
                <a:t>Isoform B</a:t>
              </a:r>
              <a:endParaRPr lang="en-US" sz="1200" b="1" dirty="0"/>
            </a:p>
          </p:txBody>
        </p:sp>
        <p:sp>
          <p:nvSpPr>
            <p:cNvPr id="10" name="TextBox 9"/>
            <p:cNvSpPr txBox="1"/>
            <p:nvPr/>
          </p:nvSpPr>
          <p:spPr>
            <a:xfrm>
              <a:off x="3901621" y="3280995"/>
              <a:ext cx="719180" cy="523220"/>
            </a:xfrm>
            <a:prstGeom prst="rect">
              <a:avLst/>
            </a:prstGeom>
            <a:solidFill>
              <a:schemeClr val="bg1"/>
            </a:solidFill>
          </p:spPr>
          <p:txBody>
            <a:bodyPr wrap="none" rtlCol="0">
              <a:spAutoFit/>
            </a:bodyPr>
            <a:lstStyle/>
            <a:p>
              <a:r>
                <a:rPr lang="en-US" dirty="0" smtClean="0"/>
                <a:t> </a:t>
              </a:r>
              <a:r>
                <a:rPr lang="en-US" sz="2800" dirty="0" smtClean="0"/>
                <a:t>EM  </a:t>
              </a:r>
              <a:r>
                <a:rPr lang="en-US" dirty="0" smtClean="0"/>
                <a:t>  </a:t>
              </a:r>
              <a:endParaRPr lang="en-US" dirty="0"/>
            </a:p>
          </p:txBody>
        </p:sp>
      </p:grpSp>
      <p:sp>
        <p:nvSpPr>
          <p:cNvPr id="13" name="Rectangle 12"/>
          <p:cNvSpPr/>
          <p:nvPr/>
        </p:nvSpPr>
        <p:spPr>
          <a:xfrm>
            <a:off x="3495783" y="1966256"/>
            <a:ext cx="5448507" cy="299083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1861783"/>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Multiply-mapped Reads Confound Abundance Estimation</a:t>
            </a:r>
            <a:endParaRPr lang="en-US" dirty="0"/>
          </a:p>
        </p:txBody>
      </p:sp>
      <p:grpSp>
        <p:nvGrpSpPr>
          <p:cNvPr id="12" name="Group 11"/>
          <p:cNvGrpSpPr/>
          <p:nvPr/>
        </p:nvGrpSpPr>
        <p:grpSpPr>
          <a:xfrm>
            <a:off x="163860" y="1712305"/>
            <a:ext cx="9144000" cy="3709055"/>
            <a:chOff x="0" y="1712305"/>
            <a:chExt cx="9144000" cy="3709055"/>
          </a:xfrm>
        </p:grpSpPr>
        <p:pic>
          <p:nvPicPr>
            <p:cNvPr id="4" name="Picture 3" descr="Screen Shot 2013-06-17 at 4.46.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2305"/>
              <a:ext cx="9144000" cy="3709055"/>
            </a:xfrm>
            <a:prstGeom prst="rect">
              <a:avLst/>
            </a:prstGeom>
          </p:spPr>
        </p:pic>
        <p:grpSp>
          <p:nvGrpSpPr>
            <p:cNvPr id="11" name="Group 10"/>
            <p:cNvGrpSpPr/>
            <p:nvPr/>
          </p:nvGrpSpPr>
          <p:grpSpPr>
            <a:xfrm>
              <a:off x="191180" y="4751618"/>
              <a:ext cx="2934079" cy="513249"/>
              <a:chOff x="341385" y="5052028"/>
              <a:chExt cx="2934079" cy="513249"/>
            </a:xfrm>
          </p:grpSpPr>
          <p:sp>
            <p:nvSpPr>
              <p:cNvPr id="5" name="TextBox 4"/>
              <p:cNvSpPr txBox="1"/>
              <p:nvPr/>
            </p:nvSpPr>
            <p:spPr>
              <a:xfrm>
                <a:off x="341385" y="5052028"/>
                <a:ext cx="2373291" cy="307777"/>
              </a:xfrm>
              <a:prstGeom prst="rect">
                <a:avLst/>
              </a:prstGeom>
              <a:noFill/>
            </p:spPr>
            <p:txBody>
              <a:bodyPr wrap="none" rtlCol="0">
                <a:spAutoFit/>
              </a:bodyPr>
              <a:lstStyle/>
              <a:p>
                <a:r>
                  <a:rPr lang="en-US" sz="1400" dirty="0" smtClean="0"/>
                  <a:t>Blue = multiply-mapped reads</a:t>
                </a:r>
                <a:endParaRPr lang="en-US" sz="1400" dirty="0"/>
              </a:p>
            </p:txBody>
          </p:sp>
          <p:sp>
            <p:nvSpPr>
              <p:cNvPr id="7" name="TextBox 6"/>
              <p:cNvSpPr txBox="1"/>
              <p:nvPr/>
            </p:nvSpPr>
            <p:spPr>
              <a:xfrm>
                <a:off x="341385" y="5257500"/>
                <a:ext cx="2934079" cy="307777"/>
              </a:xfrm>
              <a:prstGeom prst="rect">
                <a:avLst/>
              </a:prstGeom>
              <a:noFill/>
            </p:spPr>
            <p:txBody>
              <a:bodyPr wrap="none" rtlCol="0">
                <a:spAutoFit/>
              </a:bodyPr>
              <a:lstStyle/>
              <a:p>
                <a:r>
                  <a:rPr lang="en-US" sz="1400" dirty="0" smtClean="0"/>
                  <a:t>Red, Yellow = uniquely-mapped reads</a:t>
                </a:r>
                <a:endParaRPr lang="en-US" sz="1400" dirty="0"/>
              </a:p>
            </p:txBody>
          </p:sp>
        </p:grpSp>
        <p:sp>
          <p:nvSpPr>
            <p:cNvPr id="8" name="TextBox 7"/>
            <p:cNvSpPr txBox="1"/>
            <p:nvPr/>
          </p:nvSpPr>
          <p:spPr>
            <a:xfrm>
              <a:off x="177521" y="3154202"/>
              <a:ext cx="809161" cy="276999"/>
            </a:xfrm>
            <a:prstGeom prst="rect">
              <a:avLst/>
            </a:prstGeom>
            <a:noFill/>
          </p:spPr>
          <p:txBody>
            <a:bodyPr wrap="none" rtlCol="0">
              <a:spAutoFit/>
            </a:bodyPr>
            <a:lstStyle/>
            <a:p>
              <a:r>
                <a:rPr lang="en-US" sz="1200" b="1" dirty="0" smtClean="0"/>
                <a:t>Isoform A</a:t>
              </a:r>
              <a:endParaRPr lang="en-US" sz="1200" b="1" dirty="0"/>
            </a:p>
          </p:txBody>
        </p:sp>
        <p:sp>
          <p:nvSpPr>
            <p:cNvPr id="9" name="TextBox 8"/>
            <p:cNvSpPr txBox="1"/>
            <p:nvPr/>
          </p:nvSpPr>
          <p:spPr>
            <a:xfrm>
              <a:off x="187921" y="4221456"/>
              <a:ext cx="802173" cy="276999"/>
            </a:xfrm>
            <a:prstGeom prst="rect">
              <a:avLst/>
            </a:prstGeom>
            <a:noFill/>
          </p:spPr>
          <p:txBody>
            <a:bodyPr wrap="none" rtlCol="0">
              <a:spAutoFit/>
            </a:bodyPr>
            <a:lstStyle/>
            <a:p>
              <a:r>
                <a:rPr lang="en-US" sz="1200" b="1" dirty="0" smtClean="0"/>
                <a:t>Isoform B</a:t>
              </a:r>
              <a:endParaRPr lang="en-US" sz="1200" b="1" dirty="0"/>
            </a:p>
          </p:txBody>
        </p:sp>
        <p:sp>
          <p:nvSpPr>
            <p:cNvPr id="10" name="TextBox 9"/>
            <p:cNvSpPr txBox="1"/>
            <p:nvPr/>
          </p:nvSpPr>
          <p:spPr>
            <a:xfrm>
              <a:off x="3901621" y="3280995"/>
              <a:ext cx="719180" cy="523220"/>
            </a:xfrm>
            <a:prstGeom prst="rect">
              <a:avLst/>
            </a:prstGeom>
            <a:solidFill>
              <a:schemeClr val="bg1"/>
            </a:solidFill>
          </p:spPr>
          <p:txBody>
            <a:bodyPr wrap="none" rtlCol="0">
              <a:spAutoFit/>
            </a:bodyPr>
            <a:lstStyle/>
            <a:p>
              <a:r>
                <a:rPr lang="en-US" dirty="0" smtClean="0"/>
                <a:t> </a:t>
              </a:r>
              <a:r>
                <a:rPr lang="en-US" sz="2800" dirty="0" smtClean="0"/>
                <a:t>EM  </a:t>
              </a:r>
              <a:r>
                <a:rPr lang="en-US" dirty="0" smtClean="0"/>
                <a:t>  </a:t>
              </a:r>
              <a:endParaRPr lang="en-US" dirty="0"/>
            </a:p>
          </p:txBody>
        </p:sp>
      </p:grpSp>
      <p:sp>
        <p:nvSpPr>
          <p:cNvPr id="6" name="TextBox 5"/>
          <p:cNvSpPr txBox="1"/>
          <p:nvPr/>
        </p:nvSpPr>
        <p:spPr>
          <a:xfrm>
            <a:off x="4057095" y="4550261"/>
            <a:ext cx="4874979" cy="2031325"/>
          </a:xfrm>
          <a:prstGeom prst="rect">
            <a:avLst/>
          </a:prstGeom>
          <a:noFill/>
        </p:spPr>
        <p:txBody>
          <a:bodyPr wrap="square" rtlCol="0">
            <a:spAutoFit/>
          </a:bodyPr>
          <a:lstStyle/>
          <a:p>
            <a:r>
              <a:rPr lang="en-US" dirty="0" smtClean="0"/>
              <a:t>Use Expectation Maximization (EM) to find the most likely assignment of reads to transcripts.</a:t>
            </a:r>
          </a:p>
          <a:p>
            <a:endParaRPr lang="en-US" dirty="0"/>
          </a:p>
          <a:p>
            <a:r>
              <a:rPr lang="en-US" dirty="0" smtClean="0"/>
              <a:t>Performed by: </a:t>
            </a:r>
          </a:p>
          <a:p>
            <a:pPr marL="285750" indent="-285750">
              <a:buFont typeface="Arial"/>
              <a:buChar char="•"/>
            </a:pPr>
            <a:r>
              <a:rPr lang="en-US" dirty="0" smtClean="0"/>
              <a:t>Cufflinks and </a:t>
            </a:r>
            <a:r>
              <a:rPr lang="en-US" dirty="0" err="1" smtClean="0"/>
              <a:t>Cuffdiff</a:t>
            </a:r>
            <a:r>
              <a:rPr lang="en-US" dirty="0" smtClean="0"/>
              <a:t> (Tuxedo)</a:t>
            </a:r>
          </a:p>
          <a:p>
            <a:pPr marL="285750" indent="-285750">
              <a:buFont typeface="Arial"/>
              <a:buChar char="•"/>
            </a:pPr>
            <a:r>
              <a:rPr lang="en-US" dirty="0" smtClean="0"/>
              <a:t>RSEM</a:t>
            </a:r>
          </a:p>
          <a:p>
            <a:pPr marL="285750" indent="-285750">
              <a:buFont typeface="Arial"/>
              <a:buChar char="•"/>
            </a:pPr>
            <a:r>
              <a:rPr lang="en-US" dirty="0" err="1" smtClean="0"/>
              <a:t>eXpress</a:t>
            </a:r>
            <a:endParaRPr lang="en-US" dirty="0" smtClean="0"/>
          </a:p>
        </p:txBody>
      </p:sp>
    </p:spTree>
    <p:extLst>
      <p:ext uri="{BB962C8B-B14F-4D97-AF65-F5344CB8AC3E}">
        <p14:creationId xmlns:p14="http://schemas.microsoft.com/office/powerpoint/2010/main" val="1406518990"/>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99842" y="2378509"/>
            <a:ext cx="5387313" cy="2878494"/>
          </a:xfrm>
        </p:spPr>
        <p:txBody>
          <a:bodyPr/>
          <a:lstStyle/>
          <a:p>
            <a:pPr marL="0" indent="0" algn="ctr">
              <a:buNone/>
            </a:pPr>
            <a:r>
              <a:rPr lang="en-US" dirty="0" smtClean="0"/>
              <a:t>Differential Expression Analysis Using RNA-Seq</a:t>
            </a:r>
            <a:endParaRPr lang="en-US" dirty="0"/>
          </a:p>
        </p:txBody>
      </p:sp>
    </p:spTree>
    <p:extLst>
      <p:ext uri="{BB962C8B-B14F-4D97-AF65-F5344CB8AC3E}">
        <p14:creationId xmlns:p14="http://schemas.microsoft.com/office/powerpoint/2010/main" val="4161218048"/>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2 at 10.13.2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4" y="83496"/>
            <a:ext cx="9144000" cy="6789799"/>
          </a:xfrm>
          <a:prstGeom prst="rect">
            <a:avLst/>
          </a:prstGeom>
        </p:spPr>
      </p:pic>
      <p:sp>
        <p:nvSpPr>
          <p:cNvPr id="2" name="Title 1"/>
          <p:cNvSpPr>
            <a:spLocks noGrp="1"/>
          </p:cNvSpPr>
          <p:nvPr>
            <p:ph type="title"/>
          </p:nvPr>
        </p:nvSpPr>
        <p:spPr>
          <a:xfrm>
            <a:off x="254408" y="67587"/>
            <a:ext cx="8229600" cy="1143000"/>
          </a:xfrm>
          <a:solidFill>
            <a:srgbClr val="FFFFFF"/>
          </a:solidFill>
        </p:spPr>
        <p:txBody>
          <a:bodyPr>
            <a:noAutofit/>
          </a:bodyPr>
          <a:lstStyle/>
          <a:p>
            <a:r>
              <a:rPr lang="en-US" sz="2400" dirty="0" smtClean="0"/>
              <a:t>Normalization Required</a:t>
            </a:r>
            <a:br>
              <a:rPr lang="en-US" sz="2400" dirty="0" smtClean="0"/>
            </a:br>
            <a:r>
              <a:rPr lang="en-US" sz="2400" dirty="0" smtClean="0"/>
              <a:t>Otherwise, housekeeping genes look diff expressed </a:t>
            </a:r>
            <a:br>
              <a:rPr lang="en-US" sz="2400" dirty="0" smtClean="0"/>
            </a:br>
            <a:r>
              <a:rPr lang="en-US" sz="2400" dirty="0" smtClean="0"/>
              <a:t>due to sample composition differences</a:t>
            </a:r>
            <a:endParaRPr lang="en-US" sz="2400" dirty="0"/>
          </a:p>
        </p:txBody>
      </p:sp>
      <p:sp>
        <p:nvSpPr>
          <p:cNvPr id="3" name="TextBox 2"/>
          <p:cNvSpPr txBox="1"/>
          <p:nvPr/>
        </p:nvSpPr>
        <p:spPr>
          <a:xfrm>
            <a:off x="7620272" y="643166"/>
            <a:ext cx="1596863" cy="830997"/>
          </a:xfrm>
          <a:prstGeom prst="rect">
            <a:avLst/>
          </a:prstGeom>
          <a:solidFill>
            <a:srgbClr val="FFFFFF"/>
          </a:solidFill>
        </p:spPr>
        <p:txBody>
          <a:bodyPr wrap="square" rtlCol="0">
            <a:spAutoFit/>
          </a:bodyPr>
          <a:lstStyle/>
          <a:p>
            <a:r>
              <a:rPr lang="en-US" sz="1600" dirty="0" smtClean="0"/>
              <a:t>Subset of genes highly expressed in liver</a:t>
            </a:r>
            <a:endParaRPr lang="en-US" sz="1600" dirty="0"/>
          </a:p>
        </p:txBody>
      </p:sp>
      <p:sp>
        <p:nvSpPr>
          <p:cNvPr id="5" name="TextBox 4"/>
          <p:cNvSpPr txBox="1"/>
          <p:nvPr/>
        </p:nvSpPr>
        <p:spPr>
          <a:xfrm>
            <a:off x="1270129" y="1425938"/>
            <a:ext cx="1043876" cy="584776"/>
          </a:xfrm>
          <a:prstGeom prst="rect">
            <a:avLst/>
          </a:prstGeom>
          <a:noFill/>
        </p:spPr>
        <p:txBody>
          <a:bodyPr wrap="none" rtlCol="0">
            <a:spAutoFit/>
          </a:bodyPr>
          <a:lstStyle/>
          <a:p>
            <a:r>
              <a:rPr lang="en-US" sz="1600" dirty="0" smtClean="0"/>
              <a:t>Technical</a:t>
            </a:r>
            <a:br>
              <a:rPr lang="en-US" sz="1600" dirty="0" smtClean="0"/>
            </a:br>
            <a:r>
              <a:rPr lang="en-US" sz="1600" dirty="0" smtClean="0"/>
              <a:t> replicates</a:t>
            </a:r>
            <a:endParaRPr lang="en-US" sz="1600" dirty="0"/>
          </a:p>
        </p:txBody>
      </p:sp>
      <p:sp>
        <p:nvSpPr>
          <p:cNvPr id="6" name="TextBox 5"/>
          <p:cNvSpPr txBox="1"/>
          <p:nvPr/>
        </p:nvSpPr>
        <p:spPr>
          <a:xfrm>
            <a:off x="1214905" y="3552080"/>
            <a:ext cx="1290838" cy="338554"/>
          </a:xfrm>
          <a:prstGeom prst="rect">
            <a:avLst/>
          </a:prstGeom>
          <a:noFill/>
        </p:spPr>
        <p:txBody>
          <a:bodyPr wrap="none" rtlCol="0">
            <a:spAutoFit/>
          </a:bodyPr>
          <a:lstStyle/>
          <a:p>
            <a:r>
              <a:rPr lang="en-US" sz="1600" dirty="0" smtClean="0"/>
              <a:t>Liver - kidney</a:t>
            </a:r>
            <a:endParaRPr lang="en-US" sz="1600" dirty="0"/>
          </a:p>
        </p:txBody>
      </p:sp>
      <p:sp>
        <p:nvSpPr>
          <p:cNvPr id="7" name="TextBox 6"/>
          <p:cNvSpPr txBox="1"/>
          <p:nvPr/>
        </p:nvSpPr>
        <p:spPr>
          <a:xfrm>
            <a:off x="0" y="6488668"/>
            <a:ext cx="4479073" cy="369332"/>
          </a:xfrm>
          <a:prstGeom prst="rect">
            <a:avLst/>
          </a:prstGeom>
          <a:solidFill>
            <a:srgbClr val="FFFFFF"/>
          </a:solidFill>
        </p:spPr>
        <p:txBody>
          <a:bodyPr wrap="none" rtlCol="0">
            <a:spAutoFit/>
          </a:bodyPr>
          <a:lstStyle/>
          <a:p>
            <a:r>
              <a:rPr lang="en-US" dirty="0" smtClean="0"/>
              <a:t>Robinson and </a:t>
            </a:r>
            <a:r>
              <a:rPr lang="en-US" dirty="0" err="1" smtClean="0"/>
              <a:t>Oshlack</a:t>
            </a:r>
            <a:r>
              <a:rPr lang="en-US" dirty="0" smtClean="0"/>
              <a:t>, Genome Biology, 2010</a:t>
            </a:r>
            <a:endParaRPr lang="en-US" dirty="0"/>
          </a:p>
        </p:txBody>
      </p:sp>
      <p:sp>
        <p:nvSpPr>
          <p:cNvPr id="8" name="Rectangle 7"/>
          <p:cNvSpPr/>
          <p:nvPr/>
        </p:nvSpPr>
        <p:spPr>
          <a:xfrm>
            <a:off x="8263765" y="225051"/>
            <a:ext cx="723482" cy="16208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897267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3482"/>
            <a:ext cx="8229600" cy="1143000"/>
          </a:xfrm>
        </p:spPr>
        <p:txBody>
          <a:bodyPr>
            <a:noAutofit/>
          </a:bodyPr>
          <a:lstStyle/>
          <a:p>
            <a:r>
              <a:rPr lang="en-US" sz="3200" dirty="0" smtClean="0"/>
              <a:t>Why cross-sample normalization is important</a:t>
            </a:r>
            <a:endParaRPr lang="en-US" sz="3200" dirty="0"/>
          </a:p>
        </p:txBody>
      </p:sp>
      <p:grpSp>
        <p:nvGrpSpPr>
          <p:cNvPr id="60" name="Group 59"/>
          <p:cNvGrpSpPr/>
          <p:nvPr/>
        </p:nvGrpSpPr>
        <p:grpSpPr>
          <a:xfrm>
            <a:off x="600813" y="885362"/>
            <a:ext cx="1954151" cy="3887299"/>
            <a:chOff x="600813" y="885362"/>
            <a:chExt cx="1954151" cy="3887299"/>
          </a:xfrm>
        </p:grpSpPr>
        <p:sp>
          <p:nvSpPr>
            <p:cNvPr id="4" name="Rectangle 3"/>
            <p:cNvSpPr/>
            <p:nvPr/>
          </p:nvSpPr>
          <p:spPr>
            <a:xfrm>
              <a:off x="922900" y="2383082"/>
              <a:ext cx="360782" cy="18326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501895" y="2383083"/>
              <a:ext cx="360782" cy="18551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501895" y="2065615"/>
              <a:ext cx="360782" cy="317467"/>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922900" y="1531695"/>
              <a:ext cx="360782" cy="851387"/>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rot="18944497">
              <a:off x="619841" y="4345608"/>
              <a:ext cx="634271" cy="369332"/>
            </a:xfrm>
            <a:prstGeom prst="rect">
              <a:avLst/>
            </a:prstGeom>
            <a:noFill/>
          </p:spPr>
          <p:txBody>
            <a:bodyPr wrap="none" rtlCol="0">
              <a:spAutoFit/>
            </a:bodyPr>
            <a:lstStyle/>
            <a:p>
              <a:r>
                <a:rPr lang="en-US" dirty="0" smtClean="0"/>
                <a:t>Liver</a:t>
              </a:r>
              <a:endParaRPr lang="en-US" dirty="0"/>
            </a:p>
          </p:txBody>
        </p:sp>
        <p:sp>
          <p:nvSpPr>
            <p:cNvPr id="9" name="TextBox 8"/>
            <p:cNvSpPr txBox="1"/>
            <p:nvPr/>
          </p:nvSpPr>
          <p:spPr>
            <a:xfrm rot="18944497">
              <a:off x="1075407" y="4403329"/>
              <a:ext cx="819455" cy="369332"/>
            </a:xfrm>
            <a:prstGeom prst="rect">
              <a:avLst/>
            </a:prstGeom>
            <a:noFill/>
          </p:spPr>
          <p:txBody>
            <a:bodyPr wrap="none" rtlCol="0">
              <a:spAutoFit/>
            </a:bodyPr>
            <a:lstStyle/>
            <a:p>
              <a:r>
                <a:rPr lang="en-US" dirty="0" smtClean="0"/>
                <a:t>Kidney</a:t>
              </a:r>
              <a:endParaRPr lang="en-US" dirty="0"/>
            </a:p>
          </p:txBody>
        </p:sp>
        <p:sp>
          <p:nvSpPr>
            <p:cNvPr id="10" name="TextBox 9"/>
            <p:cNvSpPr txBox="1"/>
            <p:nvPr/>
          </p:nvSpPr>
          <p:spPr>
            <a:xfrm>
              <a:off x="600813" y="885362"/>
              <a:ext cx="1954151" cy="646331"/>
            </a:xfrm>
            <a:prstGeom prst="rect">
              <a:avLst/>
            </a:prstGeom>
            <a:noFill/>
          </p:spPr>
          <p:txBody>
            <a:bodyPr wrap="square" rtlCol="0">
              <a:spAutoFit/>
            </a:bodyPr>
            <a:lstStyle/>
            <a:p>
              <a:pPr algn="ctr"/>
              <a:r>
                <a:rPr lang="en-US" dirty="0" smtClean="0"/>
                <a:t>Absolute RNA quantities per cell</a:t>
              </a:r>
              <a:endParaRPr lang="en-US" dirty="0"/>
            </a:p>
          </p:txBody>
        </p:sp>
      </p:grpSp>
      <p:grpSp>
        <p:nvGrpSpPr>
          <p:cNvPr id="61" name="Group 60"/>
          <p:cNvGrpSpPr/>
          <p:nvPr/>
        </p:nvGrpSpPr>
        <p:grpSpPr>
          <a:xfrm>
            <a:off x="38100" y="5055397"/>
            <a:ext cx="4679812" cy="1742839"/>
            <a:chOff x="38100" y="5055397"/>
            <a:chExt cx="4679812" cy="1742839"/>
          </a:xfrm>
        </p:grpSpPr>
        <p:sp>
          <p:nvSpPr>
            <p:cNvPr id="29" name="TextBox 28"/>
            <p:cNvSpPr txBox="1"/>
            <p:nvPr/>
          </p:nvSpPr>
          <p:spPr>
            <a:xfrm>
              <a:off x="38100" y="5055397"/>
              <a:ext cx="4679812" cy="369332"/>
            </a:xfrm>
            <a:prstGeom prst="rect">
              <a:avLst/>
            </a:prstGeom>
            <a:noFill/>
          </p:spPr>
          <p:txBody>
            <a:bodyPr wrap="none" rtlCol="0">
              <a:spAutoFit/>
            </a:bodyPr>
            <a:lstStyle/>
            <a:p>
              <a:r>
                <a:rPr lang="en-US" dirty="0" err="1" smtClean="0"/>
                <a:t>eg</a:t>
              </a:r>
              <a:r>
                <a:rPr lang="en-US" dirty="0" smtClean="0"/>
                <a:t>. Some housekeeping gene’s expression level:</a:t>
              </a:r>
              <a:endParaRPr lang="en-US" dirty="0"/>
            </a:p>
          </p:txBody>
        </p:sp>
        <p:grpSp>
          <p:nvGrpSpPr>
            <p:cNvPr id="43" name="Group 42"/>
            <p:cNvGrpSpPr/>
            <p:nvPr/>
          </p:nvGrpSpPr>
          <p:grpSpPr>
            <a:xfrm>
              <a:off x="320281" y="5424729"/>
              <a:ext cx="1542396" cy="1373507"/>
              <a:chOff x="320281" y="5424729"/>
              <a:chExt cx="1542396" cy="1373507"/>
            </a:xfrm>
          </p:grpSpPr>
          <p:cxnSp>
            <p:nvCxnSpPr>
              <p:cNvPr id="33" name="Straight Connector 32"/>
              <p:cNvCxnSpPr/>
              <p:nvPr/>
            </p:nvCxnSpPr>
            <p:spPr>
              <a:xfrm>
                <a:off x="913398" y="5901765"/>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1472013" y="5901765"/>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791882" y="5424729"/>
                <a:ext cx="0" cy="999977"/>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791882" y="6427696"/>
                <a:ext cx="1070795" cy="0"/>
              </a:xfrm>
              <a:prstGeom prst="line">
                <a:avLst/>
              </a:prstGeom>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rot="16200000">
                <a:off x="198068" y="5771492"/>
                <a:ext cx="613757" cy="369332"/>
              </a:xfrm>
              <a:prstGeom prst="rect">
                <a:avLst/>
              </a:prstGeom>
              <a:noFill/>
            </p:spPr>
            <p:txBody>
              <a:bodyPr wrap="none" rtlCol="0">
                <a:spAutoFit/>
              </a:bodyPr>
              <a:lstStyle/>
              <a:p>
                <a:r>
                  <a:rPr lang="en-US" dirty="0" smtClean="0"/>
                  <a:t>TPM</a:t>
                </a:r>
                <a:endParaRPr lang="en-US" dirty="0"/>
              </a:p>
            </p:txBody>
          </p:sp>
          <p:sp>
            <p:nvSpPr>
              <p:cNvPr id="41" name="TextBox 40"/>
              <p:cNvSpPr txBox="1"/>
              <p:nvPr/>
            </p:nvSpPr>
            <p:spPr>
              <a:xfrm>
                <a:off x="911413" y="6424709"/>
                <a:ext cx="287258" cy="369332"/>
              </a:xfrm>
              <a:prstGeom prst="rect">
                <a:avLst/>
              </a:prstGeom>
              <a:noFill/>
            </p:spPr>
            <p:txBody>
              <a:bodyPr wrap="none" rtlCol="0">
                <a:spAutoFit/>
              </a:bodyPr>
              <a:lstStyle/>
              <a:p>
                <a:r>
                  <a:rPr lang="en-US" dirty="0" smtClean="0"/>
                  <a:t>L</a:t>
                </a:r>
                <a:endParaRPr lang="en-US" dirty="0"/>
              </a:p>
            </p:txBody>
          </p:sp>
          <p:sp>
            <p:nvSpPr>
              <p:cNvPr id="42" name="TextBox 41"/>
              <p:cNvSpPr txBox="1"/>
              <p:nvPr/>
            </p:nvSpPr>
            <p:spPr>
              <a:xfrm>
                <a:off x="1470624" y="6428904"/>
                <a:ext cx="304591" cy="369332"/>
              </a:xfrm>
              <a:prstGeom prst="rect">
                <a:avLst/>
              </a:prstGeom>
              <a:noFill/>
            </p:spPr>
            <p:txBody>
              <a:bodyPr wrap="none" rtlCol="0">
                <a:spAutoFit/>
              </a:bodyPr>
              <a:lstStyle/>
              <a:p>
                <a:r>
                  <a:rPr lang="en-US" dirty="0" smtClean="0"/>
                  <a:t>K</a:t>
                </a:r>
                <a:endParaRPr lang="en-US" dirty="0"/>
              </a:p>
            </p:txBody>
          </p:sp>
        </p:grpSp>
      </p:grpSp>
      <p:grpSp>
        <p:nvGrpSpPr>
          <p:cNvPr id="64" name="Group 63"/>
          <p:cNvGrpSpPr/>
          <p:nvPr/>
        </p:nvGrpSpPr>
        <p:grpSpPr>
          <a:xfrm>
            <a:off x="3241799" y="752669"/>
            <a:ext cx="1971288" cy="6097907"/>
            <a:chOff x="3241799" y="752669"/>
            <a:chExt cx="1971288" cy="6097907"/>
          </a:xfrm>
        </p:grpSpPr>
        <p:grpSp>
          <p:nvGrpSpPr>
            <p:cNvPr id="62" name="Group 61"/>
            <p:cNvGrpSpPr/>
            <p:nvPr/>
          </p:nvGrpSpPr>
          <p:grpSpPr>
            <a:xfrm>
              <a:off x="3318487" y="752669"/>
              <a:ext cx="1894600" cy="4019992"/>
              <a:chOff x="3318487" y="752669"/>
              <a:chExt cx="1894600" cy="4019992"/>
            </a:xfrm>
          </p:grpSpPr>
          <p:grpSp>
            <p:nvGrpSpPr>
              <p:cNvPr id="18" name="Group 17"/>
              <p:cNvGrpSpPr/>
              <p:nvPr/>
            </p:nvGrpSpPr>
            <p:grpSpPr>
              <a:xfrm>
                <a:off x="4404937" y="1733719"/>
                <a:ext cx="360782" cy="2504542"/>
                <a:chOff x="4261324" y="2880346"/>
                <a:chExt cx="360782" cy="2221650"/>
              </a:xfrm>
            </p:grpSpPr>
            <p:sp>
              <p:nvSpPr>
                <p:cNvPr id="12" name="Rectangle 11"/>
                <p:cNvSpPr/>
                <p:nvPr/>
              </p:nvSpPr>
              <p:spPr>
                <a:xfrm>
                  <a:off x="4261324" y="2960449"/>
                  <a:ext cx="360782" cy="21415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261324" y="2880346"/>
                  <a:ext cx="360782" cy="366472"/>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3825942" y="1733719"/>
                <a:ext cx="360782" cy="2482012"/>
                <a:chOff x="3682329" y="2395430"/>
                <a:chExt cx="360782" cy="2684036"/>
              </a:xfrm>
            </p:grpSpPr>
            <p:sp>
              <p:nvSpPr>
                <p:cNvPr id="11" name="Rectangle 10"/>
                <p:cNvSpPr/>
                <p:nvPr/>
              </p:nvSpPr>
              <p:spPr>
                <a:xfrm>
                  <a:off x="3682329" y="3246817"/>
                  <a:ext cx="360782" cy="18326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682329" y="2395430"/>
                  <a:ext cx="360782" cy="851387"/>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TextBox 14"/>
              <p:cNvSpPr txBox="1"/>
              <p:nvPr/>
            </p:nvSpPr>
            <p:spPr>
              <a:xfrm rot="18944497">
                <a:off x="3522883" y="4345608"/>
                <a:ext cx="634271" cy="369332"/>
              </a:xfrm>
              <a:prstGeom prst="rect">
                <a:avLst/>
              </a:prstGeom>
              <a:noFill/>
            </p:spPr>
            <p:txBody>
              <a:bodyPr wrap="none" rtlCol="0">
                <a:spAutoFit/>
              </a:bodyPr>
              <a:lstStyle/>
              <a:p>
                <a:r>
                  <a:rPr lang="en-US" dirty="0" smtClean="0"/>
                  <a:t>Liver</a:t>
                </a:r>
                <a:endParaRPr lang="en-US" dirty="0"/>
              </a:p>
            </p:txBody>
          </p:sp>
          <p:sp>
            <p:nvSpPr>
              <p:cNvPr id="16" name="TextBox 15"/>
              <p:cNvSpPr txBox="1"/>
              <p:nvPr/>
            </p:nvSpPr>
            <p:spPr>
              <a:xfrm rot="18944497">
                <a:off x="3978449" y="4403329"/>
                <a:ext cx="819455" cy="369332"/>
              </a:xfrm>
              <a:prstGeom prst="rect">
                <a:avLst/>
              </a:prstGeom>
              <a:noFill/>
            </p:spPr>
            <p:txBody>
              <a:bodyPr wrap="none" rtlCol="0">
                <a:spAutoFit/>
              </a:bodyPr>
              <a:lstStyle/>
              <a:p>
                <a:r>
                  <a:rPr lang="en-US" dirty="0" smtClean="0"/>
                  <a:t>Kidney</a:t>
                </a:r>
                <a:endParaRPr lang="en-US" dirty="0"/>
              </a:p>
            </p:txBody>
          </p:sp>
          <p:sp>
            <p:nvSpPr>
              <p:cNvPr id="19" name="TextBox 18"/>
              <p:cNvSpPr txBox="1"/>
              <p:nvPr/>
            </p:nvSpPr>
            <p:spPr>
              <a:xfrm>
                <a:off x="3318487" y="752669"/>
                <a:ext cx="1894600" cy="923330"/>
              </a:xfrm>
              <a:prstGeom prst="rect">
                <a:avLst/>
              </a:prstGeom>
              <a:noFill/>
            </p:spPr>
            <p:txBody>
              <a:bodyPr wrap="square" rtlCol="0">
                <a:spAutoFit/>
              </a:bodyPr>
              <a:lstStyle/>
              <a:p>
                <a:pPr algn="ctr"/>
                <a:r>
                  <a:rPr lang="en-US" dirty="0" smtClean="0"/>
                  <a:t>Measured relative abundance via RNA-</a:t>
                </a:r>
                <a:r>
                  <a:rPr lang="en-US" dirty="0" err="1" smtClean="0"/>
                  <a:t>Seq</a:t>
                </a:r>
                <a:endParaRPr lang="en-US" dirty="0"/>
              </a:p>
            </p:txBody>
          </p:sp>
        </p:grpSp>
        <p:grpSp>
          <p:nvGrpSpPr>
            <p:cNvPr id="44" name="Group 43"/>
            <p:cNvGrpSpPr/>
            <p:nvPr/>
          </p:nvGrpSpPr>
          <p:grpSpPr>
            <a:xfrm>
              <a:off x="3241799" y="5477069"/>
              <a:ext cx="1542396" cy="1373507"/>
              <a:chOff x="320281" y="5424729"/>
              <a:chExt cx="1542396" cy="1373507"/>
            </a:xfrm>
          </p:grpSpPr>
          <p:cxnSp>
            <p:nvCxnSpPr>
              <p:cNvPr id="45" name="Straight Connector 44"/>
              <p:cNvCxnSpPr/>
              <p:nvPr/>
            </p:nvCxnSpPr>
            <p:spPr>
              <a:xfrm>
                <a:off x="913398" y="6066116"/>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1472013" y="5901765"/>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791882" y="5424729"/>
                <a:ext cx="0" cy="999977"/>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791882" y="6427696"/>
                <a:ext cx="1070795" cy="0"/>
              </a:xfrm>
              <a:prstGeom prst="line">
                <a:avLst/>
              </a:prstGeom>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rot="16200000">
                <a:off x="198068" y="5771492"/>
                <a:ext cx="613757" cy="369332"/>
              </a:xfrm>
              <a:prstGeom prst="rect">
                <a:avLst/>
              </a:prstGeom>
              <a:noFill/>
            </p:spPr>
            <p:txBody>
              <a:bodyPr wrap="none" rtlCol="0">
                <a:spAutoFit/>
              </a:bodyPr>
              <a:lstStyle/>
              <a:p>
                <a:r>
                  <a:rPr lang="en-US" dirty="0" smtClean="0"/>
                  <a:t>TPM</a:t>
                </a:r>
                <a:endParaRPr lang="en-US" dirty="0"/>
              </a:p>
            </p:txBody>
          </p:sp>
          <p:sp>
            <p:nvSpPr>
              <p:cNvPr id="50" name="TextBox 49"/>
              <p:cNvSpPr txBox="1"/>
              <p:nvPr/>
            </p:nvSpPr>
            <p:spPr>
              <a:xfrm>
                <a:off x="911413" y="6424709"/>
                <a:ext cx="287258" cy="369332"/>
              </a:xfrm>
              <a:prstGeom prst="rect">
                <a:avLst/>
              </a:prstGeom>
              <a:noFill/>
            </p:spPr>
            <p:txBody>
              <a:bodyPr wrap="none" rtlCol="0">
                <a:spAutoFit/>
              </a:bodyPr>
              <a:lstStyle/>
              <a:p>
                <a:r>
                  <a:rPr lang="en-US" dirty="0" smtClean="0"/>
                  <a:t>L</a:t>
                </a:r>
                <a:endParaRPr lang="en-US" dirty="0"/>
              </a:p>
            </p:txBody>
          </p:sp>
          <p:sp>
            <p:nvSpPr>
              <p:cNvPr id="51" name="TextBox 50"/>
              <p:cNvSpPr txBox="1"/>
              <p:nvPr/>
            </p:nvSpPr>
            <p:spPr>
              <a:xfrm>
                <a:off x="1470624" y="6428904"/>
                <a:ext cx="304591" cy="369332"/>
              </a:xfrm>
              <a:prstGeom prst="rect">
                <a:avLst/>
              </a:prstGeom>
              <a:noFill/>
            </p:spPr>
            <p:txBody>
              <a:bodyPr wrap="none" rtlCol="0">
                <a:spAutoFit/>
              </a:bodyPr>
              <a:lstStyle/>
              <a:p>
                <a:r>
                  <a:rPr lang="en-US" dirty="0" smtClean="0"/>
                  <a:t>K</a:t>
                </a:r>
                <a:endParaRPr lang="en-US" dirty="0"/>
              </a:p>
            </p:txBody>
          </p:sp>
        </p:grpSp>
      </p:grpSp>
      <p:grpSp>
        <p:nvGrpSpPr>
          <p:cNvPr id="65" name="Group 64"/>
          <p:cNvGrpSpPr/>
          <p:nvPr/>
        </p:nvGrpSpPr>
        <p:grpSpPr>
          <a:xfrm>
            <a:off x="6436127" y="752669"/>
            <a:ext cx="2196581" cy="6087802"/>
            <a:chOff x="6436127" y="752669"/>
            <a:chExt cx="2196581" cy="6087802"/>
          </a:xfrm>
        </p:grpSpPr>
        <p:grpSp>
          <p:nvGrpSpPr>
            <p:cNvPr id="63" name="Group 62"/>
            <p:cNvGrpSpPr/>
            <p:nvPr/>
          </p:nvGrpSpPr>
          <p:grpSpPr>
            <a:xfrm>
              <a:off x="6449026" y="752669"/>
              <a:ext cx="2183682" cy="4050052"/>
              <a:chOff x="6449026" y="752669"/>
              <a:chExt cx="2183682" cy="4050052"/>
            </a:xfrm>
          </p:grpSpPr>
          <p:grpSp>
            <p:nvGrpSpPr>
              <p:cNvPr id="20" name="Group 19"/>
              <p:cNvGrpSpPr/>
              <p:nvPr/>
            </p:nvGrpSpPr>
            <p:grpSpPr>
              <a:xfrm>
                <a:off x="7587900" y="2551083"/>
                <a:ext cx="360782" cy="1717238"/>
                <a:chOff x="4261324" y="2880346"/>
                <a:chExt cx="360782" cy="2221650"/>
              </a:xfrm>
            </p:grpSpPr>
            <p:sp>
              <p:nvSpPr>
                <p:cNvPr id="21" name="Rectangle 20"/>
                <p:cNvSpPr/>
                <p:nvPr/>
              </p:nvSpPr>
              <p:spPr>
                <a:xfrm>
                  <a:off x="4261324" y="2960449"/>
                  <a:ext cx="360782" cy="21415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4261324" y="2880346"/>
                  <a:ext cx="360782" cy="366472"/>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7008905" y="2146855"/>
                <a:ext cx="360782" cy="2098936"/>
                <a:chOff x="3682329" y="2395430"/>
                <a:chExt cx="360782" cy="2684036"/>
              </a:xfrm>
            </p:grpSpPr>
            <p:sp>
              <p:nvSpPr>
                <p:cNvPr id="24" name="Rectangle 23"/>
                <p:cNvSpPr/>
                <p:nvPr/>
              </p:nvSpPr>
              <p:spPr>
                <a:xfrm>
                  <a:off x="3682329" y="3246817"/>
                  <a:ext cx="360782" cy="18326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682329" y="2395430"/>
                  <a:ext cx="360782" cy="851387"/>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6" name="TextBox 25"/>
              <p:cNvSpPr txBox="1"/>
              <p:nvPr/>
            </p:nvSpPr>
            <p:spPr>
              <a:xfrm rot="18944497">
                <a:off x="6705846" y="4375668"/>
                <a:ext cx="634271" cy="369332"/>
              </a:xfrm>
              <a:prstGeom prst="rect">
                <a:avLst/>
              </a:prstGeom>
              <a:noFill/>
            </p:spPr>
            <p:txBody>
              <a:bodyPr wrap="none" rtlCol="0">
                <a:spAutoFit/>
              </a:bodyPr>
              <a:lstStyle/>
              <a:p>
                <a:r>
                  <a:rPr lang="en-US" dirty="0" smtClean="0"/>
                  <a:t>Liver</a:t>
                </a:r>
                <a:endParaRPr lang="en-US" dirty="0"/>
              </a:p>
            </p:txBody>
          </p:sp>
          <p:sp>
            <p:nvSpPr>
              <p:cNvPr id="27" name="TextBox 26"/>
              <p:cNvSpPr txBox="1"/>
              <p:nvPr/>
            </p:nvSpPr>
            <p:spPr>
              <a:xfrm rot="18944497">
                <a:off x="7161412" y="4433389"/>
                <a:ext cx="819455" cy="369332"/>
              </a:xfrm>
              <a:prstGeom prst="rect">
                <a:avLst/>
              </a:prstGeom>
              <a:noFill/>
            </p:spPr>
            <p:txBody>
              <a:bodyPr wrap="none" rtlCol="0">
                <a:spAutoFit/>
              </a:bodyPr>
              <a:lstStyle/>
              <a:p>
                <a:r>
                  <a:rPr lang="en-US" dirty="0" smtClean="0"/>
                  <a:t>Kidney</a:t>
                </a:r>
                <a:endParaRPr lang="en-US" dirty="0"/>
              </a:p>
            </p:txBody>
          </p:sp>
          <p:sp>
            <p:nvSpPr>
              <p:cNvPr id="28" name="TextBox 27"/>
              <p:cNvSpPr txBox="1"/>
              <p:nvPr/>
            </p:nvSpPr>
            <p:spPr>
              <a:xfrm>
                <a:off x="6449026" y="752669"/>
                <a:ext cx="2183682" cy="1200329"/>
              </a:xfrm>
              <a:prstGeom prst="rect">
                <a:avLst/>
              </a:prstGeom>
              <a:noFill/>
            </p:spPr>
            <p:txBody>
              <a:bodyPr wrap="square" rtlCol="0">
                <a:spAutoFit/>
              </a:bodyPr>
              <a:lstStyle/>
              <a:p>
                <a:pPr algn="ctr"/>
                <a:r>
                  <a:rPr lang="en-US" dirty="0" smtClean="0"/>
                  <a:t>Cross-sample normalized (rescaled) relative abundance</a:t>
                </a:r>
                <a:endParaRPr lang="en-US" dirty="0"/>
              </a:p>
            </p:txBody>
          </p:sp>
        </p:grpSp>
        <p:grpSp>
          <p:nvGrpSpPr>
            <p:cNvPr id="52" name="Group 51"/>
            <p:cNvGrpSpPr/>
            <p:nvPr/>
          </p:nvGrpSpPr>
          <p:grpSpPr>
            <a:xfrm>
              <a:off x="6436127" y="5466964"/>
              <a:ext cx="1542396" cy="1373507"/>
              <a:chOff x="320281" y="5424729"/>
              <a:chExt cx="1542396" cy="1373507"/>
            </a:xfrm>
          </p:grpSpPr>
          <p:cxnSp>
            <p:nvCxnSpPr>
              <p:cNvPr id="53" name="Straight Connector 52"/>
              <p:cNvCxnSpPr/>
              <p:nvPr/>
            </p:nvCxnSpPr>
            <p:spPr>
              <a:xfrm>
                <a:off x="928339" y="5916706"/>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1472013" y="5901765"/>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791882" y="5424729"/>
                <a:ext cx="0" cy="999977"/>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791882" y="6427696"/>
                <a:ext cx="1070795" cy="0"/>
              </a:xfrm>
              <a:prstGeom prst="line">
                <a:avLst/>
              </a:prstGeom>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rot="16200000">
                <a:off x="198068" y="5771492"/>
                <a:ext cx="613757" cy="369332"/>
              </a:xfrm>
              <a:prstGeom prst="rect">
                <a:avLst/>
              </a:prstGeom>
              <a:noFill/>
            </p:spPr>
            <p:txBody>
              <a:bodyPr wrap="none" rtlCol="0">
                <a:spAutoFit/>
              </a:bodyPr>
              <a:lstStyle/>
              <a:p>
                <a:r>
                  <a:rPr lang="en-US" dirty="0" smtClean="0"/>
                  <a:t>TPM</a:t>
                </a:r>
                <a:endParaRPr lang="en-US" dirty="0"/>
              </a:p>
            </p:txBody>
          </p:sp>
          <p:sp>
            <p:nvSpPr>
              <p:cNvPr id="58" name="TextBox 57"/>
              <p:cNvSpPr txBox="1"/>
              <p:nvPr/>
            </p:nvSpPr>
            <p:spPr>
              <a:xfrm>
                <a:off x="911413" y="6424709"/>
                <a:ext cx="287258" cy="369332"/>
              </a:xfrm>
              <a:prstGeom prst="rect">
                <a:avLst/>
              </a:prstGeom>
              <a:noFill/>
            </p:spPr>
            <p:txBody>
              <a:bodyPr wrap="none" rtlCol="0">
                <a:spAutoFit/>
              </a:bodyPr>
              <a:lstStyle/>
              <a:p>
                <a:r>
                  <a:rPr lang="en-US" dirty="0" smtClean="0"/>
                  <a:t>L</a:t>
                </a:r>
                <a:endParaRPr lang="en-US" dirty="0"/>
              </a:p>
            </p:txBody>
          </p:sp>
          <p:sp>
            <p:nvSpPr>
              <p:cNvPr id="59" name="TextBox 58"/>
              <p:cNvSpPr txBox="1"/>
              <p:nvPr/>
            </p:nvSpPr>
            <p:spPr>
              <a:xfrm>
                <a:off x="1470624" y="6428904"/>
                <a:ext cx="304591" cy="369332"/>
              </a:xfrm>
              <a:prstGeom prst="rect">
                <a:avLst/>
              </a:prstGeom>
              <a:noFill/>
            </p:spPr>
            <p:txBody>
              <a:bodyPr wrap="none" rtlCol="0">
                <a:spAutoFit/>
              </a:bodyPr>
              <a:lstStyle/>
              <a:p>
                <a:r>
                  <a:rPr lang="en-US" dirty="0" smtClean="0"/>
                  <a:t>K</a:t>
                </a:r>
                <a:endParaRPr lang="en-US" dirty="0"/>
              </a:p>
            </p:txBody>
          </p:sp>
        </p:grpSp>
      </p:grpSp>
    </p:spTree>
    <p:extLst>
      <p:ext uri="{BB962C8B-B14F-4D97-AF65-F5344CB8AC3E}">
        <p14:creationId xmlns:p14="http://schemas.microsoft.com/office/powerpoint/2010/main" val="22828093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10-20 at 9.20.0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5196"/>
            <a:ext cx="9144000" cy="2850776"/>
          </a:xfrm>
          <a:prstGeom prst="rect">
            <a:avLst/>
          </a:prstGeom>
        </p:spPr>
      </p:pic>
      <p:sp>
        <p:nvSpPr>
          <p:cNvPr id="5" name="TextBox 4"/>
          <p:cNvSpPr txBox="1"/>
          <p:nvPr/>
        </p:nvSpPr>
        <p:spPr>
          <a:xfrm>
            <a:off x="567765" y="419864"/>
            <a:ext cx="8187765" cy="830997"/>
          </a:xfrm>
          <a:prstGeom prst="rect">
            <a:avLst/>
          </a:prstGeom>
          <a:noFill/>
        </p:spPr>
        <p:txBody>
          <a:bodyPr wrap="square" rtlCol="0">
            <a:spAutoFit/>
          </a:bodyPr>
          <a:lstStyle/>
          <a:p>
            <a:pPr algn="ctr"/>
            <a:r>
              <a:rPr lang="en-US" sz="2400" b="1" dirty="0"/>
              <a:t>Normalization methods for </a:t>
            </a:r>
            <a:r>
              <a:rPr lang="en-US" sz="2400" b="1" dirty="0" err="1"/>
              <a:t>Illumina</a:t>
            </a:r>
            <a:r>
              <a:rPr lang="en-US" sz="2400" b="1" dirty="0"/>
              <a:t> high-throughput RNA sequencing data </a:t>
            </a:r>
            <a:r>
              <a:rPr lang="en-US" sz="2400" b="1" dirty="0" smtClean="0"/>
              <a:t>analysis.</a:t>
            </a:r>
            <a:endParaRPr lang="en-US" sz="2400" b="1" dirty="0"/>
          </a:p>
        </p:txBody>
      </p:sp>
      <p:sp>
        <p:nvSpPr>
          <p:cNvPr id="6" name="TextBox 5"/>
          <p:cNvSpPr txBox="1"/>
          <p:nvPr/>
        </p:nvSpPr>
        <p:spPr>
          <a:xfrm>
            <a:off x="567765" y="5005298"/>
            <a:ext cx="8247529" cy="923330"/>
          </a:xfrm>
          <a:prstGeom prst="rect">
            <a:avLst/>
          </a:prstGeom>
          <a:noFill/>
        </p:spPr>
        <p:txBody>
          <a:bodyPr wrap="square" rtlCol="0">
            <a:spAutoFit/>
          </a:bodyPr>
          <a:lstStyle/>
          <a:p>
            <a:pPr algn="ctr"/>
            <a:r>
              <a:rPr lang="en-US" dirty="0" smtClean="0"/>
              <a:t>From “A </a:t>
            </a:r>
            <a:r>
              <a:rPr lang="en-US" dirty="0"/>
              <a:t>comprehensive evaluation </a:t>
            </a:r>
            <a:r>
              <a:rPr lang="en-US" dirty="0" smtClean="0"/>
              <a:t>of normalization </a:t>
            </a:r>
            <a:r>
              <a:rPr lang="en-US" dirty="0"/>
              <a:t>methods for </a:t>
            </a:r>
            <a:r>
              <a:rPr lang="en-US" dirty="0" err="1" smtClean="0"/>
              <a:t>Illumina</a:t>
            </a:r>
            <a:r>
              <a:rPr lang="en-US" dirty="0"/>
              <a:t> </a:t>
            </a:r>
            <a:r>
              <a:rPr lang="en-US" dirty="0" smtClean="0"/>
              <a:t>high</a:t>
            </a:r>
            <a:r>
              <a:rPr lang="en-US" dirty="0"/>
              <a:t> </a:t>
            </a:r>
            <a:r>
              <a:rPr lang="en-US" dirty="0" smtClean="0"/>
              <a:t>throughput </a:t>
            </a:r>
            <a:r>
              <a:rPr lang="en-US" dirty="0"/>
              <a:t>RNA </a:t>
            </a:r>
            <a:r>
              <a:rPr lang="en-US" dirty="0" smtClean="0"/>
              <a:t>sequencing data </a:t>
            </a:r>
            <a:r>
              <a:rPr lang="en-US" dirty="0"/>
              <a:t>analysis</a:t>
            </a:r>
            <a:r>
              <a:rPr lang="en-US" dirty="0" smtClean="0"/>
              <a:t>” </a:t>
            </a:r>
            <a:r>
              <a:rPr lang="fi-FI" dirty="0" err="1"/>
              <a:t>Brief</a:t>
            </a:r>
            <a:r>
              <a:rPr lang="fi-FI" dirty="0"/>
              <a:t> </a:t>
            </a:r>
            <a:r>
              <a:rPr lang="fi-FI" dirty="0" err="1"/>
              <a:t>Bioinform</a:t>
            </a:r>
            <a:r>
              <a:rPr lang="fi-FI" dirty="0"/>
              <a:t>. 2013 Nov;14(6):671-</a:t>
            </a:r>
            <a:r>
              <a:rPr lang="fi-FI" dirty="0" smtClean="0"/>
              <a:t>83</a:t>
            </a:r>
          </a:p>
          <a:p>
            <a:pPr algn="ctr"/>
            <a:r>
              <a:rPr lang="en-US" dirty="0" smtClean="0"/>
              <a:t>http</a:t>
            </a:r>
            <a:r>
              <a:rPr lang="en-US" dirty="0"/>
              <a:t>://</a:t>
            </a:r>
            <a:r>
              <a:rPr lang="en-US" dirty="0" err="1"/>
              <a:t>www.ncbi.nlm.nih.gov</a:t>
            </a:r>
            <a:r>
              <a:rPr lang="en-US" dirty="0"/>
              <a:t>/</a:t>
            </a:r>
            <a:r>
              <a:rPr lang="en-US" dirty="0" err="1"/>
              <a:t>pubmed</a:t>
            </a:r>
            <a:r>
              <a:rPr lang="en-US" dirty="0"/>
              <a:t>/</a:t>
            </a:r>
            <a:r>
              <a:rPr lang="en-US" dirty="0" smtClean="0"/>
              <a:t>22988256</a:t>
            </a:r>
            <a:endParaRPr lang="en-US" dirty="0"/>
          </a:p>
        </p:txBody>
      </p:sp>
    </p:spTree>
    <p:extLst>
      <p:ext uri="{BB962C8B-B14F-4D97-AF65-F5344CB8AC3E}">
        <p14:creationId xmlns:p14="http://schemas.microsoft.com/office/powerpoint/2010/main" val="37335454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276225" y="203200"/>
            <a:ext cx="8062913" cy="500063"/>
          </a:xfrm>
          <a:prstGeom prst="rect">
            <a:avLst/>
          </a:prstGeom>
          <a:noFill/>
          <a:ln w="9525">
            <a:noFill/>
            <a:miter lim="800000"/>
            <a:headEnd/>
            <a:tailEnd/>
          </a:ln>
        </p:spPr>
        <p:txBody>
          <a:bodyPr/>
          <a:lstStyle/>
          <a:p>
            <a:pPr algn="ctr" eaLnBrk="0" hangingPunct="0"/>
            <a:r>
              <a:rPr lang="en-US" sz="3200" dirty="0" smtClean="0">
                <a:solidFill>
                  <a:srgbClr val="000000"/>
                </a:solidFill>
                <a:latin typeface="Calibri" pitchFamily="34" charset="0"/>
              </a:rPr>
              <a:t>RNA-Seq:  How do we make cDNA?</a:t>
            </a:r>
            <a:endParaRPr lang="en-US" sz="3200" dirty="0">
              <a:solidFill>
                <a:srgbClr val="000000"/>
              </a:solidFill>
              <a:latin typeface="Calibri" pitchFamily="34" charset="0"/>
            </a:endParaRPr>
          </a:p>
          <a:p>
            <a:pPr eaLnBrk="0" hangingPunct="0"/>
            <a:endParaRPr lang="en-US" sz="3200" dirty="0">
              <a:solidFill>
                <a:schemeClr val="bg1"/>
              </a:solidFill>
              <a:latin typeface="Calibri" pitchFamily="34" charset="0"/>
            </a:endParaRPr>
          </a:p>
        </p:txBody>
      </p:sp>
      <p:sp>
        <p:nvSpPr>
          <p:cNvPr id="21" name="Text Box 3"/>
          <p:cNvSpPr txBox="1">
            <a:spLocks noChangeArrowheads="1"/>
          </p:cNvSpPr>
          <p:nvPr/>
        </p:nvSpPr>
        <p:spPr bwMode="auto">
          <a:xfrm>
            <a:off x="1965325" y="2405063"/>
            <a:ext cx="2465227" cy="400110"/>
          </a:xfrm>
          <a:prstGeom prst="rect">
            <a:avLst/>
          </a:prstGeom>
          <a:noFill/>
          <a:ln w="9525">
            <a:noFill/>
            <a:miter lim="800000"/>
            <a:headEnd/>
            <a:tailEnd/>
          </a:ln>
        </p:spPr>
        <p:txBody>
          <a:bodyPr wrap="none">
            <a:spAutoFit/>
          </a:bodyPr>
          <a:lstStyle/>
          <a:p>
            <a:pPr eaLnBrk="0" hangingPunct="0"/>
            <a:r>
              <a:rPr lang="en-US" sz="2000" b="1">
                <a:solidFill>
                  <a:srgbClr val="000000"/>
                </a:solidFill>
                <a:latin typeface="Calibri" pitchFamily="34" charset="0"/>
              </a:rPr>
              <a:t>Reverse transcriptase</a:t>
            </a:r>
          </a:p>
        </p:txBody>
      </p:sp>
      <p:sp>
        <p:nvSpPr>
          <p:cNvPr id="22" name="Text Box 4"/>
          <p:cNvSpPr txBox="1">
            <a:spLocks noChangeArrowheads="1"/>
          </p:cNvSpPr>
          <p:nvPr/>
        </p:nvSpPr>
        <p:spPr bwMode="auto">
          <a:xfrm>
            <a:off x="1965325" y="3649663"/>
            <a:ext cx="1971181" cy="1015663"/>
          </a:xfrm>
          <a:prstGeom prst="rect">
            <a:avLst/>
          </a:prstGeom>
          <a:noFill/>
          <a:ln w="9525">
            <a:noFill/>
            <a:miter lim="800000"/>
            <a:headEnd/>
            <a:tailEnd/>
          </a:ln>
        </p:spPr>
        <p:txBody>
          <a:bodyPr wrap="none">
            <a:spAutoFit/>
          </a:bodyPr>
          <a:lstStyle/>
          <a:p>
            <a:pPr eaLnBrk="0" hangingPunct="0"/>
            <a:r>
              <a:rPr lang="en-US" sz="2000" b="1">
                <a:solidFill>
                  <a:srgbClr val="000000"/>
                </a:solidFill>
                <a:latin typeface="Calibri" pitchFamily="34" charset="0"/>
              </a:rPr>
              <a:t>RNase H</a:t>
            </a:r>
          </a:p>
          <a:p>
            <a:pPr eaLnBrk="0" hangingPunct="0"/>
            <a:r>
              <a:rPr lang="en-US" sz="2000" b="1">
                <a:solidFill>
                  <a:srgbClr val="000000"/>
                </a:solidFill>
                <a:latin typeface="Calibri" pitchFamily="34" charset="0"/>
              </a:rPr>
              <a:t>DNA polymerase</a:t>
            </a:r>
          </a:p>
          <a:p>
            <a:pPr eaLnBrk="0" hangingPunct="0"/>
            <a:r>
              <a:rPr lang="en-US" sz="2000" b="1">
                <a:solidFill>
                  <a:srgbClr val="000000"/>
                </a:solidFill>
                <a:latin typeface="Calibri" pitchFamily="34" charset="0"/>
              </a:rPr>
              <a:t>DNA Ligase</a:t>
            </a:r>
          </a:p>
        </p:txBody>
      </p:sp>
      <p:sp>
        <p:nvSpPr>
          <p:cNvPr id="23" name="Text Box 5"/>
          <p:cNvSpPr txBox="1">
            <a:spLocks noChangeArrowheads="1"/>
          </p:cNvSpPr>
          <p:nvPr/>
        </p:nvSpPr>
        <p:spPr bwMode="auto">
          <a:xfrm>
            <a:off x="1965325" y="1184275"/>
            <a:ext cx="3908442" cy="400110"/>
          </a:xfrm>
          <a:prstGeom prst="rect">
            <a:avLst/>
          </a:prstGeom>
          <a:noFill/>
          <a:ln w="9525">
            <a:noFill/>
            <a:miter lim="800000"/>
            <a:headEnd/>
            <a:tailEnd/>
          </a:ln>
        </p:spPr>
        <p:txBody>
          <a:bodyPr wrap="none">
            <a:spAutoFit/>
          </a:bodyPr>
          <a:lstStyle/>
          <a:p>
            <a:pPr eaLnBrk="0" hangingPunct="0"/>
            <a:r>
              <a:rPr lang="en-US" sz="2000" b="1" dirty="0">
                <a:solidFill>
                  <a:srgbClr val="000000"/>
                </a:solidFill>
                <a:latin typeface="Calibri" pitchFamily="34" charset="0"/>
              </a:rPr>
              <a:t>Prime with Random Hexamers (R6)</a:t>
            </a:r>
          </a:p>
        </p:txBody>
      </p:sp>
      <p:sp>
        <p:nvSpPr>
          <p:cNvPr id="24" name="Line 6"/>
          <p:cNvSpPr>
            <a:spLocks noChangeShapeType="1"/>
          </p:cNvSpPr>
          <p:nvPr/>
        </p:nvSpPr>
        <p:spPr bwMode="auto">
          <a:xfrm>
            <a:off x="3508375" y="3581400"/>
            <a:ext cx="547688"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25" name="Line 7"/>
          <p:cNvSpPr>
            <a:spLocks noChangeShapeType="1"/>
          </p:cNvSpPr>
          <p:nvPr/>
        </p:nvSpPr>
        <p:spPr bwMode="auto">
          <a:xfrm>
            <a:off x="4302125" y="3581400"/>
            <a:ext cx="639763"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26" name="Line 8"/>
          <p:cNvSpPr>
            <a:spLocks noChangeShapeType="1"/>
          </p:cNvSpPr>
          <p:nvPr/>
        </p:nvSpPr>
        <p:spPr bwMode="auto">
          <a:xfrm>
            <a:off x="5224463" y="3581400"/>
            <a:ext cx="776287"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27" name="Line 9"/>
          <p:cNvSpPr>
            <a:spLocks noChangeShapeType="1"/>
          </p:cNvSpPr>
          <p:nvPr/>
        </p:nvSpPr>
        <p:spPr bwMode="auto">
          <a:xfrm>
            <a:off x="4773613" y="2306638"/>
            <a:ext cx="0" cy="704850"/>
          </a:xfrm>
          <a:prstGeom prst="line">
            <a:avLst/>
          </a:prstGeom>
          <a:noFill/>
          <a:ln w="12700">
            <a:solidFill>
              <a:schemeClr val="tx1"/>
            </a:solidFill>
            <a:round/>
            <a:headEnd/>
            <a:tailEnd type="stealth" w="med" len="med"/>
          </a:ln>
        </p:spPr>
        <p:txBody>
          <a:bodyPr/>
          <a:lstStyle/>
          <a:p>
            <a:endParaRPr lang="en-US">
              <a:latin typeface="Calibri" pitchFamily="34" charset="0"/>
            </a:endParaRPr>
          </a:p>
        </p:txBody>
      </p:sp>
      <p:sp>
        <p:nvSpPr>
          <p:cNvPr id="28" name="Line 10"/>
          <p:cNvSpPr>
            <a:spLocks noChangeShapeType="1"/>
          </p:cNvSpPr>
          <p:nvPr/>
        </p:nvSpPr>
        <p:spPr bwMode="auto">
          <a:xfrm>
            <a:off x="4773613" y="3852863"/>
            <a:ext cx="0" cy="704850"/>
          </a:xfrm>
          <a:prstGeom prst="line">
            <a:avLst/>
          </a:prstGeom>
          <a:noFill/>
          <a:ln w="12700">
            <a:solidFill>
              <a:schemeClr val="tx1"/>
            </a:solidFill>
            <a:round/>
            <a:headEnd/>
            <a:tailEnd type="stealth" w="med" len="med"/>
          </a:ln>
        </p:spPr>
        <p:txBody>
          <a:bodyPr/>
          <a:lstStyle/>
          <a:p>
            <a:endParaRPr lang="en-US">
              <a:latin typeface="Calibri" pitchFamily="34" charset="0"/>
            </a:endParaRPr>
          </a:p>
        </p:txBody>
      </p:sp>
      <p:sp>
        <p:nvSpPr>
          <p:cNvPr id="29" name="Text Box 11"/>
          <p:cNvSpPr txBox="1">
            <a:spLocks noChangeArrowheads="1"/>
          </p:cNvSpPr>
          <p:nvPr/>
        </p:nvSpPr>
        <p:spPr bwMode="auto">
          <a:xfrm>
            <a:off x="3365500" y="2955925"/>
            <a:ext cx="2411238" cy="400110"/>
          </a:xfrm>
          <a:prstGeom prst="rect">
            <a:avLst/>
          </a:prstGeom>
          <a:noFill/>
          <a:ln w="9525">
            <a:noFill/>
            <a:miter lim="800000"/>
            <a:headEnd/>
            <a:tailEnd/>
          </a:ln>
        </p:spPr>
        <p:txBody>
          <a:bodyPr wrap="none">
            <a:spAutoFit/>
          </a:bodyPr>
          <a:lstStyle/>
          <a:p>
            <a:pPr eaLnBrk="0" hangingPunct="0"/>
            <a:r>
              <a:rPr lang="en-US" sz="2000" b="1" dirty="0">
                <a:solidFill>
                  <a:srgbClr val="000090"/>
                </a:solidFill>
                <a:latin typeface="Calibri" pitchFamily="34" charset="0"/>
              </a:rPr>
              <a:t>First strand synthesis</a:t>
            </a:r>
          </a:p>
        </p:txBody>
      </p:sp>
      <p:sp>
        <p:nvSpPr>
          <p:cNvPr id="30" name="Text Box 12"/>
          <p:cNvSpPr txBox="1">
            <a:spLocks noChangeArrowheads="1"/>
          </p:cNvSpPr>
          <p:nvPr/>
        </p:nvSpPr>
        <p:spPr bwMode="auto">
          <a:xfrm>
            <a:off x="3365500" y="4603750"/>
            <a:ext cx="2726965" cy="400110"/>
          </a:xfrm>
          <a:prstGeom prst="rect">
            <a:avLst/>
          </a:prstGeom>
          <a:noFill/>
          <a:ln w="9525">
            <a:noFill/>
            <a:miter lim="800000"/>
            <a:headEnd/>
            <a:tailEnd/>
          </a:ln>
        </p:spPr>
        <p:txBody>
          <a:bodyPr wrap="none">
            <a:spAutoFit/>
          </a:bodyPr>
          <a:lstStyle/>
          <a:p>
            <a:pPr eaLnBrk="0" hangingPunct="0"/>
            <a:r>
              <a:rPr lang="en-US" sz="2000" b="1" dirty="0">
                <a:solidFill>
                  <a:srgbClr val="FF00FF"/>
                </a:solidFill>
                <a:latin typeface="Calibri" pitchFamily="34" charset="0"/>
              </a:rPr>
              <a:t>Second strand synthesis</a:t>
            </a:r>
          </a:p>
        </p:txBody>
      </p:sp>
      <p:sp>
        <p:nvSpPr>
          <p:cNvPr id="31" name="Text Box 13"/>
          <p:cNvSpPr txBox="1">
            <a:spLocks noChangeArrowheads="1"/>
          </p:cNvSpPr>
          <p:nvPr/>
        </p:nvSpPr>
        <p:spPr bwMode="auto">
          <a:xfrm>
            <a:off x="4411663" y="1601788"/>
            <a:ext cx="726481" cy="338554"/>
          </a:xfrm>
          <a:prstGeom prst="rect">
            <a:avLst/>
          </a:prstGeom>
          <a:noFill/>
          <a:ln w="9525">
            <a:noFill/>
            <a:miter lim="800000"/>
            <a:headEnd/>
            <a:tailEnd/>
          </a:ln>
        </p:spPr>
        <p:txBody>
          <a:bodyPr wrap="none">
            <a:spAutoFit/>
          </a:bodyPr>
          <a:lstStyle/>
          <a:p>
            <a:pPr eaLnBrk="0" hangingPunct="0"/>
            <a:r>
              <a:rPr lang="en-US" sz="1600" b="1" dirty="0">
                <a:solidFill>
                  <a:srgbClr val="008000"/>
                </a:solidFill>
                <a:latin typeface="Calibri" pitchFamily="34" charset="0"/>
              </a:rPr>
              <a:t>mRNA</a:t>
            </a:r>
          </a:p>
        </p:txBody>
      </p:sp>
      <p:sp>
        <p:nvSpPr>
          <p:cNvPr id="32" name="Text Box 14"/>
          <p:cNvSpPr txBox="1">
            <a:spLocks noChangeArrowheads="1"/>
          </p:cNvSpPr>
          <p:nvPr/>
        </p:nvSpPr>
        <p:spPr bwMode="auto">
          <a:xfrm>
            <a:off x="3122613" y="1849438"/>
            <a:ext cx="400050" cy="336550"/>
          </a:xfrm>
          <a:prstGeom prst="rect">
            <a:avLst/>
          </a:prstGeom>
          <a:noFill/>
          <a:ln w="9525">
            <a:noFill/>
            <a:miter lim="800000"/>
            <a:headEnd/>
            <a:tailEnd/>
          </a:ln>
        </p:spPr>
        <p:txBody>
          <a:bodyPr>
            <a:spAutoFit/>
          </a:bodyPr>
          <a:lstStyle/>
          <a:p>
            <a:pPr defTabSz="4389438"/>
            <a:r>
              <a:rPr lang="en-US" sz="1600" b="1">
                <a:solidFill>
                  <a:srgbClr val="008000"/>
                </a:solidFill>
                <a:latin typeface="Calibri" pitchFamily="34" charset="0"/>
              </a:rPr>
              <a:t>5’</a:t>
            </a:r>
            <a:endParaRPr lang="en-US" sz="1600" b="1" baseline="-25000">
              <a:solidFill>
                <a:srgbClr val="008000"/>
              </a:solidFill>
              <a:latin typeface="Calibri" pitchFamily="34" charset="0"/>
            </a:endParaRPr>
          </a:p>
        </p:txBody>
      </p:sp>
      <p:sp>
        <p:nvSpPr>
          <p:cNvPr id="33" name="Text Box 15"/>
          <p:cNvSpPr txBox="1">
            <a:spLocks noChangeArrowheads="1"/>
          </p:cNvSpPr>
          <p:nvPr/>
        </p:nvSpPr>
        <p:spPr bwMode="auto">
          <a:xfrm>
            <a:off x="6142038" y="1849438"/>
            <a:ext cx="368300" cy="336550"/>
          </a:xfrm>
          <a:prstGeom prst="rect">
            <a:avLst/>
          </a:prstGeom>
          <a:noFill/>
          <a:ln w="9525">
            <a:noFill/>
            <a:miter lim="800000"/>
            <a:headEnd/>
            <a:tailEnd/>
          </a:ln>
        </p:spPr>
        <p:txBody>
          <a:bodyPr>
            <a:spAutoFit/>
          </a:bodyPr>
          <a:lstStyle/>
          <a:p>
            <a:pPr defTabSz="4389438"/>
            <a:r>
              <a:rPr lang="en-US" sz="1600" b="1">
                <a:solidFill>
                  <a:srgbClr val="008000"/>
                </a:solidFill>
                <a:latin typeface="Calibri" pitchFamily="34" charset="0"/>
              </a:rPr>
              <a:t>3’</a:t>
            </a:r>
            <a:endParaRPr lang="en-US" sz="1600" b="1" baseline="-25000">
              <a:solidFill>
                <a:srgbClr val="008000"/>
              </a:solidFill>
              <a:latin typeface="Calibri" pitchFamily="34" charset="0"/>
            </a:endParaRPr>
          </a:p>
        </p:txBody>
      </p:sp>
      <p:sp>
        <p:nvSpPr>
          <p:cNvPr id="34" name="Line 16"/>
          <p:cNvSpPr>
            <a:spLocks noChangeShapeType="1"/>
          </p:cNvSpPr>
          <p:nvPr/>
        </p:nvSpPr>
        <p:spPr bwMode="auto">
          <a:xfrm>
            <a:off x="3436938" y="2003425"/>
            <a:ext cx="2741612" cy="0"/>
          </a:xfrm>
          <a:prstGeom prst="line">
            <a:avLst/>
          </a:prstGeom>
          <a:noFill/>
          <a:ln w="38100">
            <a:solidFill>
              <a:srgbClr val="008000"/>
            </a:solidFill>
            <a:round/>
            <a:headEnd/>
            <a:tailEnd/>
          </a:ln>
        </p:spPr>
        <p:txBody>
          <a:bodyPr/>
          <a:lstStyle/>
          <a:p>
            <a:endParaRPr lang="en-US">
              <a:latin typeface="Calibri" pitchFamily="34" charset="0"/>
            </a:endParaRPr>
          </a:p>
        </p:txBody>
      </p:sp>
      <p:sp>
        <p:nvSpPr>
          <p:cNvPr id="35" name="Rectangle 17"/>
          <p:cNvSpPr>
            <a:spLocks noChangeArrowheads="1"/>
          </p:cNvSpPr>
          <p:nvPr/>
        </p:nvSpPr>
        <p:spPr bwMode="auto">
          <a:xfrm>
            <a:off x="4057650" y="2111375"/>
            <a:ext cx="182563"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dirty="0">
                <a:solidFill>
                  <a:srgbClr val="000000"/>
                </a:solidFill>
                <a:latin typeface="Calibri" pitchFamily="34" charset="0"/>
              </a:rPr>
              <a:t>R</a:t>
            </a:r>
            <a:r>
              <a:rPr lang="en-US" sz="1100" baseline="-25000" dirty="0">
                <a:solidFill>
                  <a:srgbClr val="000000"/>
                </a:solidFill>
                <a:latin typeface="Calibri" pitchFamily="34" charset="0"/>
              </a:rPr>
              <a:t>6</a:t>
            </a:r>
          </a:p>
        </p:txBody>
      </p:sp>
      <p:sp>
        <p:nvSpPr>
          <p:cNvPr id="36" name="Rectangle 18"/>
          <p:cNvSpPr>
            <a:spLocks noChangeArrowheads="1"/>
          </p:cNvSpPr>
          <p:nvPr/>
        </p:nvSpPr>
        <p:spPr bwMode="auto">
          <a:xfrm>
            <a:off x="4938713" y="2111375"/>
            <a:ext cx="182562"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37" name="Rectangle 19"/>
          <p:cNvSpPr>
            <a:spLocks noChangeArrowheads="1"/>
          </p:cNvSpPr>
          <p:nvPr/>
        </p:nvSpPr>
        <p:spPr bwMode="auto">
          <a:xfrm>
            <a:off x="5991225" y="2111375"/>
            <a:ext cx="182563"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38" name="Line 20"/>
          <p:cNvSpPr>
            <a:spLocks noChangeShapeType="1"/>
          </p:cNvSpPr>
          <p:nvPr/>
        </p:nvSpPr>
        <p:spPr bwMode="auto">
          <a:xfrm>
            <a:off x="3438525" y="3402013"/>
            <a:ext cx="2741613" cy="0"/>
          </a:xfrm>
          <a:prstGeom prst="line">
            <a:avLst/>
          </a:prstGeom>
          <a:noFill/>
          <a:ln w="38100">
            <a:solidFill>
              <a:srgbClr val="008000"/>
            </a:solidFill>
            <a:round/>
            <a:headEnd/>
            <a:tailEnd/>
          </a:ln>
        </p:spPr>
        <p:txBody>
          <a:bodyPr/>
          <a:lstStyle/>
          <a:p>
            <a:endParaRPr lang="en-US">
              <a:latin typeface="Calibri" pitchFamily="34" charset="0"/>
            </a:endParaRPr>
          </a:p>
        </p:txBody>
      </p:sp>
      <p:sp>
        <p:nvSpPr>
          <p:cNvPr id="39" name="Rectangle 21"/>
          <p:cNvSpPr>
            <a:spLocks noChangeArrowheads="1"/>
          </p:cNvSpPr>
          <p:nvPr/>
        </p:nvSpPr>
        <p:spPr bwMode="auto">
          <a:xfrm>
            <a:off x="4057650" y="3498850"/>
            <a:ext cx="182563"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40" name="Rectangle 22"/>
          <p:cNvSpPr>
            <a:spLocks noChangeArrowheads="1"/>
          </p:cNvSpPr>
          <p:nvPr/>
        </p:nvSpPr>
        <p:spPr bwMode="auto">
          <a:xfrm>
            <a:off x="5991225" y="3498850"/>
            <a:ext cx="182563"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41" name="Rectangle 23"/>
          <p:cNvSpPr>
            <a:spLocks noChangeArrowheads="1"/>
          </p:cNvSpPr>
          <p:nvPr/>
        </p:nvSpPr>
        <p:spPr bwMode="auto">
          <a:xfrm>
            <a:off x="4938713" y="3498850"/>
            <a:ext cx="182562"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42" name="Line 24"/>
          <p:cNvSpPr>
            <a:spLocks noChangeShapeType="1"/>
          </p:cNvSpPr>
          <p:nvPr/>
        </p:nvSpPr>
        <p:spPr bwMode="auto">
          <a:xfrm>
            <a:off x="3508375" y="5246688"/>
            <a:ext cx="547688"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43" name="Line 25"/>
          <p:cNvSpPr>
            <a:spLocks noChangeShapeType="1"/>
          </p:cNvSpPr>
          <p:nvPr/>
        </p:nvSpPr>
        <p:spPr bwMode="auto">
          <a:xfrm>
            <a:off x="4302125" y="5246688"/>
            <a:ext cx="639763"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44" name="Line 26"/>
          <p:cNvSpPr>
            <a:spLocks noChangeShapeType="1"/>
          </p:cNvSpPr>
          <p:nvPr/>
        </p:nvSpPr>
        <p:spPr bwMode="auto">
          <a:xfrm>
            <a:off x="5224463" y="5246688"/>
            <a:ext cx="776287"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45" name="Line 27"/>
          <p:cNvSpPr>
            <a:spLocks noChangeShapeType="1"/>
          </p:cNvSpPr>
          <p:nvPr/>
        </p:nvSpPr>
        <p:spPr bwMode="auto">
          <a:xfrm>
            <a:off x="3508375" y="5140325"/>
            <a:ext cx="547688" cy="0"/>
          </a:xfrm>
          <a:prstGeom prst="line">
            <a:avLst/>
          </a:prstGeom>
          <a:noFill/>
          <a:ln w="38100">
            <a:solidFill>
              <a:srgbClr val="FF00FF"/>
            </a:solidFill>
            <a:round/>
            <a:headEnd/>
            <a:tailEnd/>
          </a:ln>
        </p:spPr>
        <p:txBody>
          <a:bodyPr/>
          <a:lstStyle/>
          <a:p>
            <a:endParaRPr lang="en-US">
              <a:latin typeface="Calibri" pitchFamily="34" charset="0"/>
            </a:endParaRPr>
          </a:p>
        </p:txBody>
      </p:sp>
      <p:sp>
        <p:nvSpPr>
          <p:cNvPr id="46" name="Line 28"/>
          <p:cNvSpPr>
            <a:spLocks noChangeShapeType="1"/>
          </p:cNvSpPr>
          <p:nvPr/>
        </p:nvSpPr>
        <p:spPr bwMode="auto">
          <a:xfrm>
            <a:off x="4302125" y="5140325"/>
            <a:ext cx="639763" cy="0"/>
          </a:xfrm>
          <a:prstGeom prst="line">
            <a:avLst/>
          </a:prstGeom>
          <a:noFill/>
          <a:ln w="38100">
            <a:solidFill>
              <a:srgbClr val="FF00FF"/>
            </a:solidFill>
            <a:round/>
            <a:headEnd/>
            <a:tailEnd/>
          </a:ln>
        </p:spPr>
        <p:txBody>
          <a:bodyPr/>
          <a:lstStyle/>
          <a:p>
            <a:endParaRPr lang="en-US">
              <a:latin typeface="Calibri" pitchFamily="34" charset="0"/>
            </a:endParaRPr>
          </a:p>
        </p:txBody>
      </p:sp>
      <p:sp>
        <p:nvSpPr>
          <p:cNvPr id="47" name="Line 29"/>
          <p:cNvSpPr>
            <a:spLocks noChangeShapeType="1"/>
          </p:cNvSpPr>
          <p:nvPr/>
        </p:nvSpPr>
        <p:spPr bwMode="auto">
          <a:xfrm>
            <a:off x="5224463" y="5140325"/>
            <a:ext cx="776287" cy="0"/>
          </a:xfrm>
          <a:prstGeom prst="line">
            <a:avLst/>
          </a:prstGeom>
          <a:noFill/>
          <a:ln w="38100">
            <a:solidFill>
              <a:srgbClr val="FF00FF"/>
            </a:solidFill>
            <a:round/>
            <a:headEnd/>
            <a:tailEnd/>
          </a:ln>
        </p:spPr>
        <p:txBody>
          <a:bodyPr/>
          <a:lstStyle/>
          <a:p>
            <a:endParaRPr lang="en-US">
              <a:latin typeface="Calibri" pitchFamily="34" charset="0"/>
            </a:endParaRPr>
          </a:p>
        </p:txBody>
      </p:sp>
      <p:sp>
        <p:nvSpPr>
          <p:cNvPr id="48" name="Line 30"/>
          <p:cNvSpPr>
            <a:spLocks noChangeShapeType="1"/>
          </p:cNvSpPr>
          <p:nvPr/>
        </p:nvSpPr>
        <p:spPr bwMode="auto">
          <a:xfrm>
            <a:off x="4773613" y="5376863"/>
            <a:ext cx="0" cy="365125"/>
          </a:xfrm>
          <a:prstGeom prst="line">
            <a:avLst/>
          </a:prstGeom>
          <a:noFill/>
          <a:ln w="12700">
            <a:solidFill>
              <a:schemeClr val="tx1"/>
            </a:solidFill>
            <a:prstDash val="dash"/>
            <a:round/>
            <a:headEnd/>
            <a:tailEnd type="stealth" w="med" len="med"/>
          </a:ln>
        </p:spPr>
        <p:txBody>
          <a:bodyPr/>
          <a:lstStyle/>
          <a:p>
            <a:endParaRPr lang="en-US">
              <a:latin typeface="Calibri" pitchFamily="34" charset="0"/>
            </a:endParaRPr>
          </a:p>
        </p:txBody>
      </p:sp>
      <p:sp>
        <p:nvSpPr>
          <p:cNvPr id="49" name="Text Box 31"/>
          <p:cNvSpPr txBox="1">
            <a:spLocks noChangeArrowheads="1"/>
          </p:cNvSpPr>
          <p:nvPr/>
        </p:nvSpPr>
        <p:spPr bwMode="auto">
          <a:xfrm>
            <a:off x="3351213" y="5840413"/>
            <a:ext cx="2496517" cy="400110"/>
          </a:xfrm>
          <a:prstGeom prst="rect">
            <a:avLst/>
          </a:prstGeom>
          <a:noFill/>
          <a:ln w="9525">
            <a:noFill/>
            <a:miter lim="800000"/>
            <a:headEnd/>
            <a:tailEnd/>
          </a:ln>
        </p:spPr>
        <p:txBody>
          <a:bodyPr wrap="none">
            <a:spAutoFit/>
          </a:bodyPr>
          <a:lstStyle/>
          <a:p>
            <a:pPr eaLnBrk="0" hangingPunct="0"/>
            <a:r>
              <a:rPr lang="en-US" sz="2000" b="1" dirty="0">
                <a:solidFill>
                  <a:srgbClr val="000000"/>
                </a:solidFill>
                <a:latin typeface="Calibri" pitchFamily="34" charset="0"/>
              </a:rPr>
              <a:t>Illumina cDNA Library</a:t>
            </a:r>
          </a:p>
        </p:txBody>
      </p:sp>
      <p:sp>
        <p:nvSpPr>
          <p:cNvPr id="50" name="TextBox 49"/>
          <p:cNvSpPr txBox="1"/>
          <p:nvPr/>
        </p:nvSpPr>
        <p:spPr>
          <a:xfrm>
            <a:off x="0" y="6492993"/>
            <a:ext cx="4055918" cy="338554"/>
          </a:xfrm>
          <a:prstGeom prst="rect">
            <a:avLst/>
          </a:prstGeom>
          <a:noFill/>
        </p:spPr>
        <p:txBody>
          <a:bodyPr wrap="none" rtlCol="0">
            <a:spAutoFit/>
          </a:bodyPr>
          <a:lstStyle/>
          <a:p>
            <a:r>
              <a:rPr lang="en-US" sz="1600" dirty="0" smtClean="0"/>
              <a:t>Slide courtesy of Joshua Levin, Broad Institute.</a:t>
            </a:r>
            <a:endParaRPr lang="en-US" sz="1600" dirty="0"/>
          </a:p>
        </p:txBody>
      </p:sp>
    </p:spTree>
    <p:extLst>
      <p:ext uri="{BB962C8B-B14F-4D97-AF65-F5344CB8AC3E}">
        <p14:creationId xmlns:p14="http://schemas.microsoft.com/office/powerpoint/2010/main" val="3727781684"/>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 Expression Analysis Involves</a:t>
            </a:r>
            <a:endParaRPr lang="en-US" dirty="0"/>
          </a:p>
        </p:txBody>
      </p:sp>
      <p:sp>
        <p:nvSpPr>
          <p:cNvPr id="3" name="Content Placeholder 2"/>
          <p:cNvSpPr>
            <a:spLocks noGrp="1"/>
          </p:cNvSpPr>
          <p:nvPr>
            <p:ph idx="1"/>
          </p:nvPr>
        </p:nvSpPr>
        <p:spPr>
          <a:xfrm>
            <a:off x="826455" y="1417638"/>
            <a:ext cx="5700828" cy="1472075"/>
          </a:xfrm>
        </p:spPr>
        <p:txBody>
          <a:bodyPr/>
          <a:lstStyle/>
          <a:p>
            <a:r>
              <a:rPr lang="en-US" dirty="0" smtClean="0"/>
              <a:t>Counting reads</a:t>
            </a:r>
          </a:p>
          <a:p>
            <a:r>
              <a:rPr lang="en-US" dirty="0" smtClean="0"/>
              <a:t>Statistical significance testing</a:t>
            </a:r>
            <a:endParaRPr lang="en-US" dirty="0"/>
          </a:p>
        </p:txBody>
      </p:sp>
      <p:sp>
        <p:nvSpPr>
          <p:cNvPr id="4" name="TextBox 3"/>
          <p:cNvSpPr txBox="1"/>
          <p:nvPr/>
        </p:nvSpPr>
        <p:spPr>
          <a:xfrm>
            <a:off x="835665" y="3905206"/>
            <a:ext cx="880094" cy="369332"/>
          </a:xfrm>
          <a:prstGeom prst="rect">
            <a:avLst/>
          </a:prstGeom>
          <a:noFill/>
        </p:spPr>
        <p:txBody>
          <a:bodyPr wrap="none" rtlCol="0">
            <a:spAutoFit/>
          </a:bodyPr>
          <a:lstStyle/>
          <a:p>
            <a:r>
              <a:rPr lang="en-US" b="1" dirty="0" smtClean="0"/>
              <a:t>Gene A</a:t>
            </a:r>
            <a:endParaRPr lang="en-US" b="1" dirty="0"/>
          </a:p>
        </p:txBody>
      </p:sp>
      <p:sp>
        <p:nvSpPr>
          <p:cNvPr id="5" name="TextBox 4"/>
          <p:cNvSpPr txBox="1"/>
          <p:nvPr/>
        </p:nvSpPr>
        <p:spPr>
          <a:xfrm>
            <a:off x="2322500" y="3331710"/>
            <a:ext cx="1147106" cy="369332"/>
          </a:xfrm>
          <a:prstGeom prst="rect">
            <a:avLst/>
          </a:prstGeom>
          <a:noFill/>
        </p:spPr>
        <p:txBody>
          <a:bodyPr wrap="none" rtlCol="0">
            <a:spAutoFit/>
          </a:bodyPr>
          <a:lstStyle/>
          <a:p>
            <a:r>
              <a:rPr lang="en-US" b="1" dirty="0" err="1" smtClean="0"/>
              <a:t>Sample_A</a:t>
            </a:r>
            <a:endParaRPr lang="en-US" b="1" dirty="0"/>
          </a:p>
        </p:txBody>
      </p:sp>
      <p:sp>
        <p:nvSpPr>
          <p:cNvPr id="6" name="TextBox 5"/>
          <p:cNvSpPr txBox="1"/>
          <p:nvPr/>
        </p:nvSpPr>
        <p:spPr>
          <a:xfrm>
            <a:off x="3809869" y="3331710"/>
            <a:ext cx="1136624" cy="369332"/>
          </a:xfrm>
          <a:prstGeom prst="rect">
            <a:avLst/>
          </a:prstGeom>
          <a:noFill/>
        </p:spPr>
        <p:txBody>
          <a:bodyPr wrap="none" rtlCol="0">
            <a:spAutoFit/>
          </a:bodyPr>
          <a:lstStyle/>
          <a:p>
            <a:r>
              <a:rPr lang="en-US" b="1" dirty="0" err="1" smtClean="0"/>
              <a:t>Sample_B</a:t>
            </a:r>
            <a:endParaRPr lang="en-US" b="1" dirty="0"/>
          </a:p>
        </p:txBody>
      </p:sp>
      <p:sp>
        <p:nvSpPr>
          <p:cNvPr id="7" name="TextBox 6"/>
          <p:cNvSpPr txBox="1"/>
          <p:nvPr/>
        </p:nvSpPr>
        <p:spPr>
          <a:xfrm>
            <a:off x="835665" y="4574268"/>
            <a:ext cx="864339" cy="369332"/>
          </a:xfrm>
          <a:prstGeom prst="rect">
            <a:avLst/>
          </a:prstGeom>
          <a:noFill/>
        </p:spPr>
        <p:txBody>
          <a:bodyPr wrap="none" rtlCol="0">
            <a:spAutoFit/>
          </a:bodyPr>
          <a:lstStyle/>
          <a:p>
            <a:r>
              <a:rPr lang="en-US" b="1" dirty="0" smtClean="0"/>
              <a:t>Gene B</a:t>
            </a:r>
            <a:endParaRPr lang="en-US" b="1" dirty="0"/>
          </a:p>
        </p:txBody>
      </p:sp>
      <p:sp>
        <p:nvSpPr>
          <p:cNvPr id="8" name="TextBox 7"/>
          <p:cNvSpPr txBox="1"/>
          <p:nvPr/>
        </p:nvSpPr>
        <p:spPr>
          <a:xfrm>
            <a:off x="5421207" y="3345365"/>
            <a:ext cx="1419755" cy="369332"/>
          </a:xfrm>
          <a:prstGeom prst="rect">
            <a:avLst/>
          </a:prstGeom>
          <a:noFill/>
        </p:spPr>
        <p:txBody>
          <a:bodyPr wrap="none" rtlCol="0">
            <a:spAutoFit/>
          </a:bodyPr>
          <a:lstStyle/>
          <a:p>
            <a:r>
              <a:rPr lang="en-US" b="1" dirty="0" err="1" smtClean="0"/>
              <a:t>Fold_Change</a:t>
            </a:r>
            <a:endParaRPr lang="en-US" b="1" dirty="0"/>
          </a:p>
        </p:txBody>
      </p:sp>
      <p:sp>
        <p:nvSpPr>
          <p:cNvPr id="9" name="TextBox 8"/>
          <p:cNvSpPr txBox="1"/>
          <p:nvPr/>
        </p:nvSpPr>
        <p:spPr>
          <a:xfrm>
            <a:off x="7145168" y="3372015"/>
            <a:ext cx="1289799" cy="369332"/>
          </a:xfrm>
          <a:prstGeom prst="rect">
            <a:avLst/>
          </a:prstGeom>
          <a:noFill/>
        </p:spPr>
        <p:txBody>
          <a:bodyPr wrap="none" rtlCol="0">
            <a:spAutoFit/>
          </a:bodyPr>
          <a:lstStyle/>
          <a:p>
            <a:r>
              <a:rPr lang="en-US" b="1" dirty="0" smtClean="0"/>
              <a:t>Significant?</a:t>
            </a:r>
            <a:endParaRPr lang="en-US" b="1" dirty="0"/>
          </a:p>
        </p:txBody>
      </p:sp>
      <p:sp>
        <p:nvSpPr>
          <p:cNvPr id="10" name="TextBox 9"/>
          <p:cNvSpPr txBox="1"/>
          <p:nvPr/>
        </p:nvSpPr>
        <p:spPr>
          <a:xfrm>
            <a:off x="2772058" y="3905206"/>
            <a:ext cx="301660" cy="369332"/>
          </a:xfrm>
          <a:prstGeom prst="rect">
            <a:avLst/>
          </a:prstGeom>
          <a:noFill/>
        </p:spPr>
        <p:txBody>
          <a:bodyPr wrap="none" rtlCol="0">
            <a:spAutoFit/>
          </a:bodyPr>
          <a:lstStyle/>
          <a:p>
            <a:r>
              <a:rPr lang="en-US" dirty="0" smtClean="0"/>
              <a:t>1</a:t>
            </a:r>
            <a:endParaRPr lang="en-US" dirty="0"/>
          </a:p>
        </p:txBody>
      </p:sp>
      <p:sp>
        <p:nvSpPr>
          <p:cNvPr id="11" name="TextBox 10"/>
          <p:cNvSpPr txBox="1"/>
          <p:nvPr/>
        </p:nvSpPr>
        <p:spPr>
          <a:xfrm>
            <a:off x="4150010" y="3905206"/>
            <a:ext cx="301660" cy="369332"/>
          </a:xfrm>
          <a:prstGeom prst="rect">
            <a:avLst/>
          </a:prstGeom>
          <a:noFill/>
        </p:spPr>
        <p:txBody>
          <a:bodyPr wrap="none" rtlCol="0">
            <a:spAutoFit/>
          </a:bodyPr>
          <a:lstStyle/>
          <a:p>
            <a:r>
              <a:rPr lang="en-US" dirty="0" smtClean="0"/>
              <a:t>2</a:t>
            </a:r>
            <a:endParaRPr lang="en-US" dirty="0"/>
          </a:p>
        </p:txBody>
      </p:sp>
      <p:sp>
        <p:nvSpPr>
          <p:cNvPr id="12" name="TextBox 11"/>
          <p:cNvSpPr txBox="1"/>
          <p:nvPr/>
        </p:nvSpPr>
        <p:spPr>
          <a:xfrm>
            <a:off x="5612382" y="3905206"/>
            <a:ext cx="738754" cy="369332"/>
          </a:xfrm>
          <a:prstGeom prst="rect">
            <a:avLst/>
          </a:prstGeom>
          <a:noFill/>
        </p:spPr>
        <p:txBody>
          <a:bodyPr wrap="none" rtlCol="0">
            <a:spAutoFit/>
          </a:bodyPr>
          <a:lstStyle/>
          <a:p>
            <a:r>
              <a:rPr lang="en-US" dirty="0" smtClean="0"/>
              <a:t>2-fold</a:t>
            </a:r>
            <a:endParaRPr lang="en-US" dirty="0"/>
          </a:p>
        </p:txBody>
      </p:sp>
      <p:sp>
        <p:nvSpPr>
          <p:cNvPr id="13" name="TextBox 12"/>
          <p:cNvSpPr txBox="1"/>
          <p:nvPr/>
        </p:nvSpPr>
        <p:spPr>
          <a:xfrm>
            <a:off x="2567229" y="4574268"/>
            <a:ext cx="535648" cy="369332"/>
          </a:xfrm>
          <a:prstGeom prst="rect">
            <a:avLst/>
          </a:prstGeom>
          <a:noFill/>
        </p:spPr>
        <p:txBody>
          <a:bodyPr wrap="none" rtlCol="0">
            <a:spAutoFit/>
          </a:bodyPr>
          <a:lstStyle/>
          <a:p>
            <a:r>
              <a:rPr lang="en-US" dirty="0" smtClean="0"/>
              <a:t>100</a:t>
            </a:r>
            <a:endParaRPr lang="en-US" dirty="0"/>
          </a:p>
        </p:txBody>
      </p:sp>
      <p:sp>
        <p:nvSpPr>
          <p:cNvPr id="14" name="TextBox 13"/>
          <p:cNvSpPr txBox="1"/>
          <p:nvPr/>
        </p:nvSpPr>
        <p:spPr>
          <a:xfrm>
            <a:off x="4042013" y="4574268"/>
            <a:ext cx="535648" cy="369332"/>
          </a:xfrm>
          <a:prstGeom prst="rect">
            <a:avLst/>
          </a:prstGeom>
          <a:noFill/>
        </p:spPr>
        <p:txBody>
          <a:bodyPr wrap="none" rtlCol="0">
            <a:spAutoFit/>
          </a:bodyPr>
          <a:lstStyle/>
          <a:p>
            <a:r>
              <a:rPr lang="en-US" dirty="0" smtClean="0"/>
              <a:t>200</a:t>
            </a:r>
            <a:endParaRPr lang="en-US" dirty="0"/>
          </a:p>
        </p:txBody>
      </p:sp>
      <p:sp>
        <p:nvSpPr>
          <p:cNvPr id="15" name="TextBox 14"/>
          <p:cNvSpPr txBox="1"/>
          <p:nvPr/>
        </p:nvSpPr>
        <p:spPr>
          <a:xfrm>
            <a:off x="5598727" y="4574268"/>
            <a:ext cx="738754" cy="369332"/>
          </a:xfrm>
          <a:prstGeom prst="rect">
            <a:avLst/>
          </a:prstGeom>
          <a:noFill/>
        </p:spPr>
        <p:txBody>
          <a:bodyPr wrap="none" rtlCol="0">
            <a:spAutoFit/>
          </a:bodyPr>
          <a:lstStyle/>
          <a:p>
            <a:r>
              <a:rPr lang="en-US" dirty="0" smtClean="0"/>
              <a:t>2-fold</a:t>
            </a:r>
            <a:endParaRPr lang="en-US" dirty="0"/>
          </a:p>
        </p:txBody>
      </p:sp>
      <p:sp>
        <p:nvSpPr>
          <p:cNvPr id="16" name="TextBox 15"/>
          <p:cNvSpPr txBox="1"/>
          <p:nvPr/>
        </p:nvSpPr>
        <p:spPr>
          <a:xfrm>
            <a:off x="7428540" y="3905206"/>
            <a:ext cx="455398" cy="369332"/>
          </a:xfrm>
          <a:prstGeom prst="rect">
            <a:avLst/>
          </a:prstGeom>
          <a:noFill/>
        </p:spPr>
        <p:txBody>
          <a:bodyPr wrap="none" rtlCol="0">
            <a:spAutoFit/>
          </a:bodyPr>
          <a:lstStyle/>
          <a:p>
            <a:r>
              <a:rPr lang="en-US" dirty="0" smtClean="0">
                <a:solidFill>
                  <a:srgbClr val="FF0000"/>
                </a:solidFill>
              </a:rPr>
              <a:t>No</a:t>
            </a:r>
            <a:endParaRPr lang="en-US" dirty="0">
              <a:solidFill>
                <a:srgbClr val="FF0000"/>
              </a:solidFill>
            </a:endParaRPr>
          </a:p>
        </p:txBody>
      </p:sp>
      <p:sp>
        <p:nvSpPr>
          <p:cNvPr id="17" name="TextBox 16"/>
          <p:cNvSpPr txBox="1"/>
          <p:nvPr/>
        </p:nvSpPr>
        <p:spPr>
          <a:xfrm>
            <a:off x="7401224" y="4574268"/>
            <a:ext cx="505267" cy="369332"/>
          </a:xfrm>
          <a:prstGeom prst="rect">
            <a:avLst/>
          </a:prstGeom>
          <a:noFill/>
        </p:spPr>
        <p:txBody>
          <a:bodyPr wrap="none" rtlCol="0">
            <a:spAutoFit/>
          </a:bodyPr>
          <a:lstStyle/>
          <a:p>
            <a:r>
              <a:rPr lang="en-US" dirty="0" smtClean="0">
                <a:solidFill>
                  <a:srgbClr val="008000"/>
                </a:solidFill>
              </a:rPr>
              <a:t>Yes</a:t>
            </a:r>
            <a:endParaRPr lang="en-US" dirty="0">
              <a:solidFill>
                <a:srgbClr val="008000"/>
              </a:solidFill>
            </a:endParaRPr>
          </a:p>
        </p:txBody>
      </p:sp>
    </p:spTree>
    <p:extLst>
      <p:ext uri="{BB962C8B-B14F-4D97-AF65-F5344CB8AC3E}">
        <p14:creationId xmlns:p14="http://schemas.microsoft.com/office/powerpoint/2010/main" val="695654291"/>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1188"/>
            <a:ext cx="8229600" cy="1143000"/>
          </a:xfrm>
        </p:spPr>
        <p:txBody>
          <a:bodyPr>
            <a:noAutofit/>
          </a:bodyPr>
          <a:lstStyle/>
          <a:p>
            <a:r>
              <a:rPr lang="en-US" sz="3200" dirty="0" smtClean="0"/>
              <a:t>Observed RNA-Seq Counts Result from Random Sampling of the Population of Reads</a:t>
            </a:r>
            <a:endParaRPr lang="en-US" sz="3200" dirty="0"/>
          </a:p>
        </p:txBody>
      </p:sp>
      <p:pic>
        <p:nvPicPr>
          <p:cNvPr id="4" name="Picture 3"/>
          <p:cNvPicPr>
            <a:picLocks noChangeAspect="1"/>
          </p:cNvPicPr>
          <p:nvPr/>
        </p:nvPicPr>
        <p:blipFill>
          <a:blip r:embed="rId3"/>
          <a:stretch>
            <a:fillRect/>
          </a:stretch>
        </p:blipFill>
        <p:spPr>
          <a:xfrm>
            <a:off x="2163103" y="2487748"/>
            <a:ext cx="4572000" cy="3657600"/>
          </a:xfrm>
          <a:prstGeom prst="rect">
            <a:avLst/>
          </a:prstGeom>
        </p:spPr>
      </p:pic>
      <p:sp>
        <p:nvSpPr>
          <p:cNvPr id="5" name="TextBox 4"/>
          <p:cNvSpPr txBox="1"/>
          <p:nvPr/>
        </p:nvSpPr>
        <p:spPr>
          <a:xfrm>
            <a:off x="2163103" y="1740625"/>
            <a:ext cx="5036205" cy="646331"/>
          </a:xfrm>
          <a:prstGeom prst="rect">
            <a:avLst/>
          </a:prstGeom>
          <a:noFill/>
        </p:spPr>
        <p:txBody>
          <a:bodyPr wrap="none" rtlCol="0">
            <a:spAutoFit/>
          </a:bodyPr>
          <a:lstStyle/>
          <a:p>
            <a:r>
              <a:rPr lang="en-US" dirty="0" smtClean="0"/>
              <a:t>Technical variation in RNA-Seq counts per feature is </a:t>
            </a:r>
            <a:br>
              <a:rPr lang="en-US" dirty="0" smtClean="0"/>
            </a:br>
            <a:r>
              <a:rPr lang="en-US" dirty="0" smtClean="0"/>
              <a:t>well modeled by the Poisson distribution</a:t>
            </a:r>
            <a:endParaRPr lang="en-US" dirty="0"/>
          </a:p>
        </p:txBody>
      </p:sp>
      <p:sp>
        <p:nvSpPr>
          <p:cNvPr id="6" name="TextBox 5"/>
          <p:cNvSpPr txBox="1"/>
          <p:nvPr/>
        </p:nvSpPr>
        <p:spPr>
          <a:xfrm>
            <a:off x="3686959" y="6050562"/>
            <a:ext cx="2354694" cy="369332"/>
          </a:xfrm>
          <a:prstGeom prst="rect">
            <a:avLst/>
          </a:prstGeom>
          <a:noFill/>
        </p:spPr>
        <p:txBody>
          <a:bodyPr wrap="none" rtlCol="0">
            <a:spAutoFit/>
          </a:bodyPr>
          <a:lstStyle/>
          <a:p>
            <a:r>
              <a:rPr lang="en-US" dirty="0" smtClean="0"/>
              <a:t>(observed read counts)</a:t>
            </a:r>
            <a:endParaRPr lang="en-US" dirty="0"/>
          </a:p>
        </p:txBody>
      </p:sp>
      <p:sp>
        <p:nvSpPr>
          <p:cNvPr id="7" name="TextBox 6"/>
          <p:cNvSpPr txBox="1"/>
          <p:nvPr/>
        </p:nvSpPr>
        <p:spPr>
          <a:xfrm>
            <a:off x="6636526" y="3078773"/>
            <a:ext cx="1906329" cy="369332"/>
          </a:xfrm>
          <a:prstGeom prst="rect">
            <a:avLst/>
          </a:prstGeom>
          <a:noFill/>
        </p:spPr>
        <p:txBody>
          <a:bodyPr wrap="none" rtlCol="0">
            <a:spAutoFit/>
          </a:bodyPr>
          <a:lstStyle/>
          <a:p>
            <a:r>
              <a:rPr lang="en-US" dirty="0" smtClean="0"/>
              <a:t>Mean # fragments</a:t>
            </a:r>
            <a:endParaRPr lang="en-US" dirty="0"/>
          </a:p>
        </p:txBody>
      </p:sp>
      <p:sp>
        <p:nvSpPr>
          <p:cNvPr id="9" name="TextBox 8"/>
          <p:cNvSpPr txBox="1"/>
          <p:nvPr/>
        </p:nvSpPr>
        <p:spPr>
          <a:xfrm>
            <a:off x="61193" y="6488668"/>
            <a:ext cx="5299948" cy="369332"/>
          </a:xfrm>
          <a:prstGeom prst="rect">
            <a:avLst/>
          </a:prstGeom>
          <a:noFill/>
        </p:spPr>
        <p:txBody>
          <a:bodyPr wrap="none" rtlCol="0">
            <a:spAutoFit/>
          </a:bodyPr>
          <a:lstStyle/>
          <a:p>
            <a:r>
              <a:rPr lang="en-US" dirty="0" smtClean="0"/>
              <a:t>See: http://</a:t>
            </a:r>
            <a:r>
              <a:rPr lang="en-US" dirty="0" err="1" smtClean="0"/>
              <a:t>en.wikipedia.org</a:t>
            </a:r>
            <a:r>
              <a:rPr lang="en-US" dirty="0" smtClean="0"/>
              <a:t>/wiki/</a:t>
            </a:r>
            <a:r>
              <a:rPr lang="en-US" dirty="0" err="1" smtClean="0"/>
              <a:t>Poisson_distribution</a:t>
            </a:r>
            <a:endParaRPr lang="en-US" dirty="0"/>
          </a:p>
        </p:txBody>
      </p:sp>
    </p:spTree>
    <p:extLst>
      <p:ext uri="{BB962C8B-B14F-4D97-AF65-F5344CB8AC3E}">
        <p14:creationId xmlns:p14="http://schemas.microsoft.com/office/powerpoint/2010/main" val="4031032198"/>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782" y="-121345"/>
            <a:ext cx="8686800" cy="1143000"/>
          </a:xfrm>
        </p:spPr>
        <p:txBody>
          <a:bodyPr>
            <a:noAutofit/>
          </a:bodyPr>
          <a:lstStyle/>
          <a:p>
            <a:r>
              <a:rPr lang="en-US" sz="3200" dirty="0" smtClean="0"/>
              <a:t>Example: One gene*not* differentially expressed</a:t>
            </a:r>
            <a:endParaRPr lang="en-US" sz="3200" dirty="0"/>
          </a:p>
        </p:txBody>
      </p:sp>
      <p:sp>
        <p:nvSpPr>
          <p:cNvPr id="4" name="TextBox 3"/>
          <p:cNvSpPr txBox="1"/>
          <p:nvPr/>
        </p:nvSpPr>
        <p:spPr>
          <a:xfrm>
            <a:off x="2663998" y="817296"/>
            <a:ext cx="4148604" cy="369332"/>
          </a:xfrm>
          <a:prstGeom prst="rect">
            <a:avLst/>
          </a:prstGeom>
          <a:noFill/>
        </p:spPr>
        <p:txBody>
          <a:bodyPr wrap="none" rtlCol="0">
            <a:spAutoFit/>
          </a:bodyPr>
          <a:lstStyle/>
          <a:p>
            <a:r>
              <a:rPr lang="en-US" dirty="0" err="1" smtClean="0"/>
              <a:t>SampleA</a:t>
            </a:r>
            <a:r>
              <a:rPr lang="en-US" dirty="0" smtClean="0"/>
              <a:t>(gene) = </a:t>
            </a:r>
            <a:r>
              <a:rPr lang="en-US" dirty="0" err="1" smtClean="0"/>
              <a:t>SampleB</a:t>
            </a:r>
            <a:r>
              <a:rPr lang="en-US" dirty="0" smtClean="0"/>
              <a:t>(gene) = 4 reads</a:t>
            </a:r>
            <a:endParaRPr lang="en-US" dirty="0"/>
          </a:p>
        </p:txBody>
      </p:sp>
      <p:pic>
        <p:nvPicPr>
          <p:cNvPr id="5" name="Picture 4" descr="Screen Shot 2013-04-08 at 12.56.0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459" y="2253660"/>
            <a:ext cx="3807150" cy="3395295"/>
          </a:xfrm>
          <a:prstGeom prst="rect">
            <a:avLst/>
          </a:prstGeom>
        </p:spPr>
      </p:pic>
      <p:sp>
        <p:nvSpPr>
          <p:cNvPr id="6" name="TextBox 5"/>
          <p:cNvSpPr txBox="1"/>
          <p:nvPr/>
        </p:nvSpPr>
        <p:spPr>
          <a:xfrm>
            <a:off x="1215338" y="5639325"/>
            <a:ext cx="2960516" cy="369332"/>
          </a:xfrm>
          <a:prstGeom prst="rect">
            <a:avLst/>
          </a:prstGeom>
          <a:noFill/>
        </p:spPr>
        <p:txBody>
          <a:bodyPr wrap="none" rtlCol="0">
            <a:spAutoFit/>
          </a:bodyPr>
          <a:lstStyle/>
          <a:p>
            <a:r>
              <a:rPr lang="en-US" dirty="0" smtClean="0"/>
              <a:t>(k) number of reads observed</a:t>
            </a:r>
            <a:endParaRPr lang="en-US" dirty="0"/>
          </a:p>
        </p:txBody>
      </p:sp>
      <p:sp>
        <p:nvSpPr>
          <p:cNvPr id="7" name="TextBox 6"/>
          <p:cNvSpPr txBox="1"/>
          <p:nvPr/>
        </p:nvSpPr>
        <p:spPr>
          <a:xfrm rot="16200000">
            <a:off x="142466" y="3673076"/>
            <a:ext cx="867132" cy="369332"/>
          </a:xfrm>
          <a:prstGeom prst="rect">
            <a:avLst/>
          </a:prstGeom>
          <a:noFill/>
        </p:spPr>
        <p:txBody>
          <a:bodyPr wrap="none" rtlCol="0">
            <a:spAutoFit/>
          </a:bodyPr>
          <a:lstStyle/>
          <a:p>
            <a:r>
              <a:rPr lang="en-US" dirty="0" smtClean="0"/>
              <a:t>density</a:t>
            </a:r>
            <a:endParaRPr lang="en-US" dirty="0"/>
          </a:p>
        </p:txBody>
      </p:sp>
      <p:sp>
        <p:nvSpPr>
          <p:cNvPr id="18" name="TextBox 17"/>
          <p:cNvSpPr txBox="1"/>
          <p:nvPr/>
        </p:nvSpPr>
        <p:spPr>
          <a:xfrm>
            <a:off x="318866" y="1645689"/>
            <a:ext cx="4666850" cy="646331"/>
          </a:xfrm>
          <a:prstGeom prst="rect">
            <a:avLst/>
          </a:prstGeom>
          <a:noFill/>
        </p:spPr>
        <p:txBody>
          <a:bodyPr wrap="none" rtlCol="0">
            <a:spAutoFit/>
          </a:bodyPr>
          <a:lstStyle/>
          <a:p>
            <a:pPr algn="ctr"/>
            <a:r>
              <a:rPr lang="en-US" b="1" dirty="0" smtClean="0"/>
              <a:t>Distribution of observed counts for single gene</a:t>
            </a:r>
            <a:br>
              <a:rPr lang="en-US" b="1" dirty="0" smtClean="0"/>
            </a:br>
            <a:r>
              <a:rPr lang="en-US" b="1" dirty="0" smtClean="0"/>
              <a:t>(under Poisson model)</a:t>
            </a:r>
            <a:endParaRPr lang="en-US" b="1" dirty="0"/>
          </a:p>
        </p:txBody>
      </p:sp>
      <p:grpSp>
        <p:nvGrpSpPr>
          <p:cNvPr id="3" name="Group 2"/>
          <p:cNvGrpSpPr/>
          <p:nvPr/>
        </p:nvGrpSpPr>
        <p:grpSpPr>
          <a:xfrm>
            <a:off x="4507672" y="1535802"/>
            <a:ext cx="4491434" cy="4493014"/>
            <a:chOff x="4507672" y="1535802"/>
            <a:chExt cx="4491434" cy="4493014"/>
          </a:xfrm>
        </p:grpSpPr>
        <p:pic>
          <p:nvPicPr>
            <p:cNvPr id="8" name="Picture 7" descr="Screen Shot 2013-04-08 at 1.08.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3002" y="2199040"/>
              <a:ext cx="4074172" cy="3358439"/>
            </a:xfrm>
            <a:prstGeom prst="rect">
              <a:avLst/>
            </a:prstGeom>
          </p:spPr>
        </p:pic>
        <p:sp>
          <p:nvSpPr>
            <p:cNvPr id="9" name="TextBox 8"/>
            <p:cNvSpPr txBox="1"/>
            <p:nvPr/>
          </p:nvSpPr>
          <p:spPr>
            <a:xfrm>
              <a:off x="5768022" y="5659484"/>
              <a:ext cx="2733854" cy="369332"/>
            </a:xfrm>
            <a:prstGeom prst="rect">
              <a:avLst/>
            </a:prstGeom>
            <a:noFill/>
          </p:spPr>
          <p:txBody>
            <a:bodyPr wrap="none" rtlCol="0">
              <a:spAutoFit/>
            </a:bodyPr>
            <a:lstStyle/>
            <a:p>
              <a:r>
                <a:rPr lang="en-US" dirty="0"/>
                <a:t>x</a:t>
              </a:r>
              <a:r>
                <a:rPr lang="en-US" dirty="0" smtClean="0"/>
                <a:t> = log</a:t>
              </a:r>
              <a:r>
                <a:rPr lang="en-US" baseline="-25000" dirty="0" smtClean="0"/>
                <a:t>2</a:t>
              </a:r>
              <a:r>
                <a:rPr lang="en-US" dirty="0" smtClean="0"/>
                <a:t>(</a:t>
              </a:r>
              <a:r>
                <a:rPr lang="en-US" dirty="0" err="1" smtClean="0"/>
                <a:t>SampleA</a:t>
              </a:r>
              <a:r>
                <a:rPr lang="en-US" dirty="0" smtClean="0"/>
                <a:t>/</a:t>
              </a:r>
              <a:r>
                <a:rPr lang="en-US" dirty="0" err="1" smtClean="0"/>
                <a:t>SampleB</a:t>
              </a:r>
              <a:r>
                <a:rPr lang="en-US" dirty="0" smtClean="0"/>
                <a:t>)</a:t>
              </a:r>
              <a:endParaRPr lang="en-US" dirty="0"/>
            </a:p>
          </p:txBody>
        </p:sp>
        <p:sp>
          <p:nvSpPr>
            <p:cNvPr id="10" name="TextBox 9"/>
            <p:cNvSpPr txBox="1"/>
            <p:nvPr/>
          </p:nvSpPr>
          <p:spPr>
            <a:xfrm rot="16200000">
              <a:off x="4258772" y="3639270"/>
              <a:ext cx="867132" cy="369332"/>
            </a:xfrm>
            <a:prstGeom prst="rect">
              <a:avLst/>
            </a:prstGeom>
            <a:noFill/>
          </p:spPr>
          <p:txBody>
            <a:bodyPr wrap="none" rtlCol="0">
              <a:spAutoFit/>
            </a:bodyPr>
            <a:lstStyle/>
            <a:p>
              <a:r>
                <a:rPr lang="en-US" dirty="0" smtClean="0"/>
                <a:t>density</a:t>
              </a:r>
              <a:endParaRPr lang="en-US" dirty="0"/>
            </a:p>
          </p:txBody>
        </p:sp>
        <p:cxnSp>
          <p:nvCxnSpPr>
            <p:cNvPr id="12" name="Straight Arrow Connector 11"/>
            <p:cNvCxnSpPr/>
            <p:nvPr/>
          </p:nvCxnSpPr>
          <p:spPr>
            <a:xfrm flipH="1">
              <a:off x="7134949" y="2014374"/>
              <a:ext cx="177520" cy="369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7485353" y="3311561"/>
              <a:ext cx="177520" cy="369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7815273" y="4255925"/>
              <a:ext cx="177520" cy="369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7320490" y="1836859"/>
              <a:ext cx="684765" cy="369332"/>
            </a:xfrm>
            <a:prstGeom prst="rect">
              <a:avLst/>
            </a:prstGeom>
            <a:noFill/>
          </p:spPr>
          <p:txBody>
            <a:bodyPr wrap="none" rtlCol="0">
              <a:spAutoFit/>
            </a:bodyPr>
            <a:lstStyle/>
            <a:p>
              <a:r>
                <a:rPr lang="en-US" dirty="0" smtClean="0"/>
                <a:t>same</a:t>
              </a:r>
              <a:endParaRPr lang="en-US" dirty="0"/>
            </a:p>
          </p:txBody>
        </p:sp>
        <p:sp>
          <p:nvSpPr>
            <p:cNvPr id="16" name="TextBox 15"/>
            <p:cNvSpPr txBox="1"/>
            <p:nvPr/>
          </p:nvSpPr>
          <p:spPr>
            <a:xfrm>
              <a:off x="7610664" y="2942229"/>
              <a:ext cx="1107996" cy="369332"/>
            </a:xfrm>
            <a:prstGeom prst="rect">
              <a:avLst/>
            </a:prstGeom>
            <a:noFill/>
          </p:spPr>
          <p:txBody>
            <a:bodyPr wrap="none" rtlCol="0">
              <a:spAutoFit/>
            </a:bodyPr>
            <a:lstStyle/>
            <a:p>
              <a:r>
                <a:rPr lang="en-US" dirty="0" smtClean="0"/>
                <a:t>2-fold diff</a:t>
              </a:r>
              <a:endParaRPr lang="en-US" dirty="0"/>
            </a:p>
          </p:txBody>
        </p:sp>
        <p:sp>
          <p:nvSpPr>
            <p:cNvPr id="17" name="TextBox 16"/>
            <p:cNvSpPr txBox="1"/>
            <p:nvPr/>
          </p:nvSpPr>
          <p:spPr>
            <a:xfrm>
              <a:off x="7891110" y="3823936"/>
              <a:ext cx="1107996" cy="369332"/>
            </a:xfrm>
            <a:prstGeom prst="rect">
              <a:avLst/>
            </a:prstGeom>
            <a:noFill/>
          </p:spPr>
          <p:txBody>
            <a:bodyPr wrap="none" rtlCol="0">
              <a:spAutoFit/>
            </a:bodyPr>
            <a:lstStyle/>
            <a:p>
              <a:r>
                <a:rPr lang="en-US" dirty="0"/>
                <a:t>4</a:t>
              </a:r>
              <a:r>
                <a:rPr lang="en-US" dirty="0" smtClean="0"/>
                <a:t>-fold diff</a:t>
              </a:r>
              <a:endParaRPr lang="en-US" dirty="0"/>
            </a:p>
          </p:txBody>
        </p:sp>
        <p:sp>
          <p:nvSpPr>
            <p:cNvPr id="19" name="TextBox 18"/>
            <p:cNvSpPr txBox="1"/>
            <p:nvPr/>
          </p:nvSpPr>
          <p:spPr>
            <a:xfrm>
              <a:off x="5262809" y="1535802"/>
              <a:ext cx="3185487" cy="369332"/>
            </a:xfrm>
            <a:prstGeom prst="rect">
              <a:avLst/>
            </a:prstGeom>
            <a:noFill/>
          </p:spPr>
          <p:txBody>
            <a:bodyPr wrap="none" rtlCol="0">
              <a:spAutoFit/>
            </a:bodyPr>
            <a:lstStyle/>
            <a:p>
              <a:r>
                <a:rPr lang="en-US" b="1" dirty="0" smtClean="0"/>
                <a:t>Dist. of log</a:t>
              </a:r>
              <a:r>
                <a:rPr lang="en-US" b="1" baseline="-25000" dirty="0" smtClean="0"/>
                <a:t>2</a:t>
              </a:r>
              <a:r>
                <a:rPr lang="en-US" b="1" dirty="0" smtClean="0"/>
                <a:t>(fold change) values</a:t>
              </a:r>
              <a:endParaRPr lang="en-US" b="1" dirty="0"/>
            </a:p>
          </p:txBody>
        </p:sp>
      </p:grpSp>
      <p:sp>
        <p:nvSpPr>
          <p:cNvPr id="20" name="TextBox 19"/>
          <p:cNvSpPr txBox="1"/>
          <p:nvPr/>
        </p:nvSpPr>
        <p:spPr>
          <a:xfrm>
            <a:off x="2567872" y="2778849"/>
            <a:ext cx="1727794" cy="369332"/>
          </a:xfrm>
          <a:prstGeom prst="rect">
            <a:avLst/>
          </a:prstGeom>
          <a:noFill/>
        </p:spPr>
        <p:txBody>
          <a:bodyPr wrap="none" rtlCol="0">
            <a:spAutoFit/>
          </a:bodyPr>
          <a:lstStyle/>
          <a:p>
            <a:r>
              <a:rPr lang="en-US" dirty="0" err="1" smtClean="0">
                <a:solidFill>
                  <a:srgbClr val="3366FF"/>
                </a:solidFill>
              </a:rPr>
              <a:t>SampleA</a:t>
            </a:r>
            <a:r>
              <a:rPr lang="en-US" dirty="0" smtClean="0">
                <a:solidFill>
                  <a:srgbClr val="3366FF"/>
                </a:solidFill>
              </a:rPr>
              <a:t>(</a:t>
            </a:r>
            <a:r>
              <a:rPr lang="en-US" dirty="0" err="1" smtClean="0">
                <a:solidFill>
                  <a:srgbClr val="3366FF"/>
                </a:solidFill>
              </a:rPr>
              <a:t>geneX</a:t>
            </a:r>
            <a:r>
              <a:rPr lang="en-US" dirty="0" smtClean="0">
                <a:solidFill>
                  <a:srgbClr val="3366FF"/>
                </a:solidFill>
              </a:rPr>
              <a:t>)</a:t>
            </a:r>
            <a:endParaRPr lang="en-US" dirty="0">
              <a:solidFill>
                <a:srgbClr val="3366FF"/>
              </a:solidFill>
            </a:endParaRPr>
          </a:p>
        </p:txBody>
      </p:sp>
      <p:sp>
        <p:nvSpPr>
          <p:cNvPr id="21" name="TextBox 20"/>
          <p:cNvSpPr txBox="1"/>
          <p:nvPr/>
        </p:nvSpPr>
        <p:spPr>
          <a:xfrm>
            <a:off x="2569663" y="3025286"/>
            <a:ext cx="1719792" cy="369332"/>
          </a:xfrm>
          <a:prstGeom prst="rect">
            <a:avLst/>
          </a:prstGeom>
          <a:noFill/>
        </p:spPr>
        <p:txBody>
          <a:bodyPr wrap="none" rtlCol="0">
            <a:spAutoFit/>
          </a:bodyPr>
          <a:lstStyle/>
          <a:p>
            <a:r>
              <a:rPr lang="en-US" dirty="0" err="1" smtClean="0">
                <a:solidFill>
                  <a:srgbClr val="4CB087"/>
                </a:solidFill>
              </a:rPr>
              <a:t>SampleB</a:t>
            </a:r>
            <a:r>
              <a:rPr lang="en-US" dirty="0" smtClean="0">
                <a:solidFill>
                  <a:srgbClr val="4CB087"/>
                </a:solidFill>
              </a:rPr>
              <a:t>(</a:t>
            </a:r>
            <a:r>
              <a:rPr lang="en-US" dirty="0" err="1" smtClean="0">
                <a:solidFill>
                  <a:srgbClr val="4CB087"/>
                </a:solidFill>
              </a:rPr>
              <a:t>geneX</a:t>
            </a:r>
            <a:r>
              <a:rPr lang="en-US" dirty="0" smtClean="0">
                <a:solidFill>
                  <a:srgbClr val="4CB087"/>
                </a:solidFill>
              </a:rPr>
              <a:t>)</a:t>
            </a:r>
            <a:endParaRPr lang="en-US" dirty="0">
              <a:solidFill>
                <a:srgbClr val="4CB087"/>
              </a:solidFill>
            </a:endParaRPr>
          </a:p>
        </p:txBody>
      </p:sp>
    </p:spTree>
    <p:extLst>
      <p:ext uri="{BB962C8B-B14F-4D97-AF65-F5344CB8AC3E}">
        <p14:creationId xmlns:p14="http://schemas.microsoft.com/office/powerpoint/2010/main" val="32154851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4433"/>
            <a:ext cx="8229600" cy="1143000"/>
          </a:xfrm>
        </p:spPr>
        <p:txBody>
          <a:bodyPr>
            <a:normAutofit fontScale="90000"/>
          </a:bodyPr>
          <a:lstStyle/>
          <a:p>
            <a:r>
              <a:rPr lang="en-US" dirty="0" smtClean="0"/>
              <a:t>Beware of concluding fold change from small numbers of counts</a:t>
            </a:r>
            <a:endParaRPr lang="en-US" dirty="0"/>
          </a:p>
        </p:txBody>
      </p:sp>
      <p:pic>
        <p:nvPicPr>
          <p:cNvPr id="4" name="Picture 3"/>
          <p:cNvPicPr>
            <a:picLocks noChangeAspect="1"/>
          </p:cNvPicPr>
          <p:nvPr/>
        </p:nvPicPr>
        <p:blipFill>
          <a:blip r:embed="rId3"/>
          <a:stretch>
            <a:fillRect/>
          </a:stretch>
        </p:blipFill>
        <p:spPr>
          <a:xfrm>
            <a:off x="970730" y="2068290"/>
            <a:ext cx="5181600" cy="3746500"/>
          </a:xfrm>
          <a:prstGeom prst="rect">
            <a:avLst/>
          </a:prstGeom>
        </p:spPr>
      </p:pic>
      <p:sp>
        <p:nvSpPr>
          <p:cNvPr id="5" name="TextBox 4"/>
          <p:cNvSpPr txBox="1"/>
          <p:nvPr/>
        </p:nvSpPr>
        <p:spPr>
          <a:xfrm>
            <a:off x="204831" y="6376677"/>
            <a:ext cx="7523476" cy="307777"/>
          </a:xfrm>
          <a:prstGeom prst="rect">
            <a:avLst/>
          </a:prstGeom>
          <a:noFill/>
        </p:spPr>
        <p:txBody>
          <a:bodyPr wrap="none" rtlCol="0">
            <a:spAutoFit/>
          </a:bodyPr>
          <a:lstStyle/>
          <a:p>
            <a:r>
              <a:rPr lang="en-US" sz="1400" dirty="0" smtClean="0"/>
              <a:t>From: http://gkno2.tumblr.com/post/24629975632/thinking-about-</a:t>
            </a:r>
            <a:r>
              <a:rPr lang="en-US" sz="1400" dirty="0" err="1" smtClean="0"/>
              <a:t>rna</a:t>
            </a:r>
            <a:r>
              <a:rPr lang="en-US" sz="1400" dirty="0" smtClean="0"/>
              <a:t>-</a:t>
            </a:r>
            <a:r>
              <a:rPr lang="en-US" sz="1400" dirty="0" err="1" smtClean="0"/>
              <a:t>seq</a:t>
            </a:r>
            <a:r>
              <a:rPr lang="en-US" sz="1400" dirty="0" smtClean="0"/>
              <a:t>-experimental-design-for</a:t>
            </a:r>
            <a:endParaRPr lang="en-US" sz="1400" dirty="0"/>
          </a:p>
        </p:txBody>
      </p:sp>
      <p:sp>
        <p:nvSpPr>
          <p:cNvPr id="6" name="TextBox 5"/>
          <p:cNvSpPr txBox="1"/>
          <p:nvPr/>
        </p:nvSpPr>
        <p:spPr>
          <a:xfrm>
            <a:off x="888800" y="1474689"/>
            <a:ext cx="7025143" cy="461665"/>
          </a:xfrm>
          <a:prstGeom prst="rect">
            <a:avLst/>
          </a:prstGeom>
          <a:noFill/>
        </p:spPr>
        <p:txBody>
          <a:bodyPr wrap="none" rtlCol="0">
            <a:spAutoFit/>
          </a:bodyPr>
          <a:lstStyle/>
          <a:p>
            <a:r>
              <a:rPr lang="en-US" dirty="0" smtClean="0"/>
              <a:t>Poisson distributions for counts based on </a:t>
            </a:r>
            <a:r>
              <a:rPr lang="en-US" sz="2400" b="1" dirty="0" smtClean="0"/>
              <a:t>2-fold </a:t>
            </a:r>
            <a:r>
              <a:rPr lang="en-US" dirty="0" smtClean="0"/>
              <a:t>expression differences</a:t>
            </a:r>
            <a:endParaRPr lang="en-US" dirty="0"/>
          </a:p>
        </p:txBody>
      </p:sp>
      <p:sp>
        <p:nvSpPr>
          <p:cNvPr id="7" name="TextBox 6"/>
          <p:cNvSpPr txBox="1"/>
          <p:nvPr/>
        </p:nvSpPr>
        <p:spPr>
          <a:xfrm>
            <a:off x="6295146" y="2239348"/>
            <a:ext cx="2553561" cy="923330"/>
          </a:xfrm>
          <a:prstGeom prst="rect">
            <a:avLst/>
          </a:prstGeom>
          <a:noFill/>
        </p:spPr>
        <p:txBody>
          <a:bodyPr wrap="square" rtlCol="0">
            <a:spAutoFit/>
          </a:bodyPr>
          <a:lstStyle/>
          <a:p>
            <a:r>
              <a:rPr lang="en-US" dirty="0" smtClean="0"/>
              <a:t>No confidence in 2-fold difference. Likely observed by chance.</a:t>
            </a:r>
            <a:endParaRPr lang="en-US" dirty="0"/>
          </a:p>
        </p:txBody>
      </p:sp>
      <p:sp>
        <p:nvSpPr>
          <p:cNvPr id="8" name="TextBox 7"/>
          <p:cNvSpPr txBox="1"/>
          <p:nvPr/>
        </p:nvSpPr>
        <p:spPr>
          <a:xfrm>
            <a:off x="6404386" y="4710820"/>
            <a:ext cx="2575751" cy="942164"/>
          </a:xfrm>
          <a:prstGeom prst="rect">
            <a:avLst/>
          </a:prstGeom>
          <a:noFill/>
        </p:spPr>
        <p:txBody>
          <a:bodyPr wrap="square" rtlCol="0">
            <a:spAutoFit/>
          </a:bodyPr>
          <a:lstStyle/>
          <a:p>
            <a:r>
              <a:rPr lang="en-US" dirty="0" smtClean="0"/>
              <a:t>High confidence in 2-fold</a:t>
            </a:r>
            <a:br>
              <a:rPr lang="en-US" dirty="0" smtClean="0"/>
            </a:br>
            <a:r>
              <a:rPr lang="en-US" dirty="0" smtClean="0"/>
              <a:t>difference. Unlikely observed by chance.</a:t>
            </a:r>
            <a:endParaRPr lang="en-US" dirty="0"/>
          </a:p>
        </p:txBody>
      </p:sp>
    </p:spTree>
    <p:extLst>
      <p:ext uri="{BB962C8B-B14F-4D97-AF65-F5344CB8AC3E}">
        <p14:creationId xmlns:p14="http://schemas.microsoft.com/office/powerpoint/2010/main" val="167639000"/>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More Counts = More Statistical </a:t>
            </a:r>
            <a:r>
              <a:rPr lang="en-US" dirty="0"/>
              <a:t>P</a:t>
            </a:r>
            <a:r>
              <a:rPr lang="en-US" dirty="0" smtClean="0"/>
              <a:t>ower</a:t>
            </a:r>
            <a:endParaRPr lang="en-US" dirty="0"/>
          </a:p>
        </p:txBody>
      </p:sp>
      <p:sp>
        <p:nvSpPr>
          <p:cNvPr id="4" name="TextBox 3"/>
          <p:cNvSpPr txBox="1"/>
          <p:nvPr/>
        </p:nvSpPr>
        <p:spPr>
          <a:xfrm>
            <a:off x="2444317" y="2471474"/>
            <a:ext cx="1032141" cy="369332"/>
          </a:xfrm>
          <a:prstGeom prst="rect">
            <a:avLst/>
          </a:prstGeom>
          <a:noFill/>
        </p:spPr>
        <p:txBody>
          <a:bodyPr wrap="none" rtlCol="0">
            <a:spAutoFit/>
          </a:bodyPr>
          <a:lstStyle/>
          <a:p>
            <a:r>
              <a:rPr lang="en-US" b="1" dirty="0" err="1" smtClean="0"/>
              <a:t>SampleA</a:t>
            </a:r>
            <a:endParaRPr lang="en-US" b="1" dirty="0"/>
          </a:p>
        </p:txBody>
      </p:sp>
      <p:sp>
        <p:nvSpPr>
          <p:cNvPr id="5" name="Rectangle 4"/>
          <p:cNvSpPr/>
          <p:nvPr/>
        </p:nvSpPr>
        <p:spPr>
          <a:xfrm>
            <a:off x="1928525" y="1434523"/>
            <a:ext cx="5046273" cy="461665"/>
          </a:xfrm>
          <a:prstGeom prst="rect">
            <a:avLst/>
          </a:prstGeom>
        </p:spPr>
        <p:txBody>
          <a:bodyPr wrap="none">
            <a:spAutoFit/>
          </a:bodyPr>
          <a:lstStyle/>
          <a:p>
            <a:r>
              <a:rPr lang="en-US" sz="2400" dirty="0" smtClean="0"/>
              <a:t>Example:  5000 total reads per sample.</a:t>
            </a:r>
            <a:endParaRPr lang="en-US" sz="2400" dirty="0"/>
          </a:p>
        </p:txBody>
      </p:sp>
      <p:sp>
        <p:nvSpPr>
          <p:cNvPr id="6" name="TextBox 5"/>
          <p:cNvSpPr txBox="1"/>
          <p:nvPr/>
        </p:nvSpPr>
        <p:spPr>
          <a:xfrm>
            <a:off x="4069311" y="2498783"/>
            <a:ext cx="1073844" cy="369332"/>
          </a:xfrm>
          <a:prstGeom prst="rect">
            <a:avLst/>
          </a:prstGeom>
          <a:noFill/>
        </p:spPr>
        <p:txBody>
          <a:bodyPr wrap="none" rtlCol="0">
            <a:spAutoFit/>
          </a:bodyPr>
          <a:lstStyle/>
          <a:p>
            <a:r>
              <a:rPr lang="en-US" b="1" dirty="0" smtClean="0"/>
              <a:t>Sample B</a:t>
            </a:r>
            <a:endParaRPr lang="en-US" b="1" dirty="0"/>
          </a:p>
        </p:txBody>
      </p:sp>
      <p:sp>
        <p:nvSpPr>
          <p:cNvPr id="7" name="TextBox 6"/>
          <p:cNvSpPr txBox="1"/>
          <p:nvPr/>
        </p:nvSpPr>
        <p:spPr>
          <a:xfrm>
            <a:off x="751047" y="3085929"/>
            <a:ext cx="790263" cy="369332"/>
          </a:xfrm>
          <a:prstGeom prst="rect">
            <a:avLst/>
          </a:prstGeom>
          <a:noFill/>
        </p:spPr>
        <p:txBody>
          <a:bodyPr wrap="none" rtlCol="0">
            <a:spAutoFit/>
          </a:bodyPr>
          <a:lstStyle/>
          <a:p>
            <a:r>
              <a:rPr lang="en-US" b="1" dirty="0" err="1" smtClean="0"/>
              <a:t>geneA</a:t>
            </a:r>
            <a:endParaRPr lang="en-US" b="1" dirty="0"/>
          </a:p>
        </p:txBody>
      </p:sp>
      <p:sp>
        <p:nvSpPr>
          <p:cNvPr id="8" name="TextBox 7"/>
          <p:cNvSpPr txBox="1"/>
          <p:nvPr/>
        </p:nvSpPr>
        <p:spPr>
          <a:xfrm>
            <a:off x="2662804" y="3113235"/>
            <a:ext cx="301660" cy="369332"/>
          </a:xfrm>
          <a:prstGeom prst="rect">
            <a:avLst/>
          </a:prstGeom>
          <a:noFill/>
        </p:spPr>
        <p:txBody>
          <a:bodyPr wrap="none" rtlCol="0">
            <a:spAutoFit/>
          </a:bodyPr>
          <a:lstStyle/>
          <a:p>
            <a:r>
              <a:rPr lang="en-US" dirty="0" smtClean="0"/>
              <a:t>1</a:t>
            </a:r>
            <a:endParaRPr lang="en-US" dirty="0"/>
          </a:p>
        </p:txBody>
      </p:sp>
      <p:sp>
        <p:nvSpPr>
          <p:cNvPr id="9" name="TextBox 8"/>
          <p:cNvSpPr txBox="1"/>
          <p:nvPr/>
        </p:nvSpPr>
        <p:spPr>
          <a:xfrm>
            <a:off x="4451662" y="3113234"/>
            <a:ext cx="301660" cy="369332"/>
          </a:xfrm>
          <a:prstGeom prst="rect">
            <a:avLst/>
          </a:prstGeom>
          <a:noFill/>
        </p:spPr>
        <p:txBody>
          <a:bodyPr wrap="none" rtlCol="0">
            <a:spAutoFit/>
          </a:bodyPr>
          <a:lstStyle/>
          <a:p>
            <a:r>
              <a:rPr lang="en-US" dirty="0" smtClean="0"/>
              <a:t>2</a:t>
            </a:r>
            <a:endParaRPr lang="en-US" dirty="0"/>
          </a:p>
        </p:txBody>
      </p:sp>
      <p:sp>
        <p:nvSpPr>
          <p:cNvPr id="10" name="TextBox 9"/>
          <p:cNvSpPr txBox="1"/>
          <p:nvPr/>
        </p:nvSpPr>
        <p:spPr>
          <a:xfrm>
            <a:off x="5923421" y="2457818"/>
            <a:ext cx="1929322" cy="646331"/>
          </a:xfrm>
          <a:prstGeom prst="rect">
            <a:avLst/>
          </a:prstGeom>
          <a:noFill/>
        </p:spPr>
        <p:txBody>
          <a:bodyPr wrap="none" rtlCol="0">
            <a:spAutoFit/>
          </a:bodyPr>
          <a:lstStyle/>
          <a:p>
            <a:pPr algn="ctr"/>
            <a:r>
              <a:rPr lang="en-US" b="1" dirty="0" smtClean="0"/>
              <a:t>Fisher’s Exact Test</a:t>
            </a:r>
          </a:p>
          <a:p>
            <a:pPr algn="ctr"/>
            <a:r>
              <a:rPr lang="en-US" b="1" dirty="0" smtClean="0"/>
              <a:t>(P-value)</a:t>
            </a:r>
            <a:endParaRPr lang="en-US" b="1" dirty="0"/>
          </a:p>
        </p:txBody>
      </p:sp>
      <p:sp>
        <p:nvSpPr>
          <p:cNvPr id="11" name="TextBox 10"/>
          <p:cNvSpPr txBox="1"/>
          <p:nvPr/>
        </p:nvSpPr>
        <p:spPr>
          <a:xfrm>
            <a:off x="751047" y="3918857"/>
            <a:ext cx="774571" cy="369332"/>
          </a:xfrm>
          <a:prstGeom prst="rect">
            <a:avLst/>
          </a:prstGeom>
          <a:noFill/>
        </p:spPr>
        <p:txBody>
          <a:bodyPr wrap="none" rtlCol="0">
            <a:spAutoFit/>
          </a:bodyPr>
          <a:lstStyle/>
          <a:p>
            <a:r>
              <a:rPr lang="en-US" b="1" dirty="0" err="1" smtClean="0"/>
              <a:t>geneB</a:t>
            </a:r>
            <a:endParaRPr lang="en-US" b="1" dirty="0"/>
          </a:p>
        </p:txBody>
      </p:sp>
      <p:sp>
        <p:nvSpPr>
          <p:cNvPr id="12" name="TextBox 11"/>
          <p:cNvSpPr txBox="1"/>
          <p:nvPr/>
        </p:nvSpPr>
        <p:spPr>
          <a:xfrm>
            <a:off x="2662804" y="3946166"/>
            <a:ext cx="418654" cy="369332"/>
          </a:xfrm>
          <a:prstGeom prst="rect">
            <a:avLst/>
          </a:prstGeom>
          <a:noFill/>
        </p:spPr>
        <p:txBody>
          <a:bodyPr wrap="none" rtlCol="0">
            <a:spAutoFit/>
          </a:bodyPr>
          <a:lstStyle/>
          <a:p>
            <a:r>
              <a:rPr lang="en-US" dirty="0" smtClean="0"/>
              <a:t>10</a:t>
            </a:r>
            <a:endParaRPr lang="en-US" dirty="0"/>
          </a:p>
        </p:txBody>
      </p:sp>
      <p:sp>
        <p:nvSpPr>
          <p:cNvPr id="13" name="TextBox 12"/>
          <p:cNvSpPr txBox="1"/>
          <p:nvPr/>
        </p:nvSpPr>
        <p:spPr>
          <a:xfrm>
            <a:off x="4337923" y="3946166"/>
            <a:ext cx="418654" cy="369332"/>
          </a:xfrm>
          <a:prstGeom prst="rect">
            <a:avLst/>
          </a:prstGeom>
          <a:noFill/>
        </p:spPr>
        <p:txBody>
          <a:bodyPr wrap="none" rtlCol="0">
            <a:spAutoFit/>
          </a:bodyPr>
          <a:lstStyle/>
          <a:p>
            <a:r>
              <a:rPr lang="en-US" dirty="0" smtClean="0"/>
              <a:t>20</a:t>
            </a:r>
            <a:endParaRPr lang="en-US" dirty="0"/>
          </a:p>
        </p:txBody>
      </p:sp>
      <p:sp>
        <p:nvSpPr>
          <p:cNvPr id="14" name="TextBox 13"/>
          <p:cNvSpPr txBox="1"/>
          <p:nvPr/>
        </p:nvSpPr>
        <p:spPr>
          <a:xfrm>
            <a:off x="6390729" y="3145114"/>
            <a:ext cx="593920" cy="369332"/>
          </a:xfrm>
          <a:prstGeom prst="rect">
            <a:avLst/>
          </a:prstGeom>
          <a:noFill/>
        </p:spPr>
        <p:txBody>
          <a:bodyPr wrap="none" rtlCol="0">
            <a:spAutoFit/>
          </a:bodyPr>
          <a:lstStyle/>
          <a:p>
            <a:r>
              <a:rPr lang="en-US" dirty="0" smtClean="0"/>
              <a:t>1.00</a:t>
            </a:r>
            <a:endParaRPr lang="en-US" dirty="0"/>
          </a:p>
        </p:txBody>
      </p:sp>
      <p:sp>
        <p:nvSpPr>
          <p:cNvPr id="15" name="TextBox 14"/>
          <p:cNvSpPr txBox="1"/>
          <p:nvPr/>
        </p:nvSpPr>
        <p:spPr>
          <a:xfrm>
            <a:off x="6390729" y="3952663"/>
            <a:ext cx="710914" cy="369332"/>
          </a:xfrm>
          <a:prstGeom prst="rect">
            <a:avLst/>
          </a:prstGeom>
          <a:noFill/>
        </p:spPr>
        <p:txBody>
          <a:bodyPr wrap="none" rtlCol="0">
            <a:spAutoFit/>
          </a:bodyPr>
          <a:lstStyle/>
          <a:p>
            <a:r>
              <a:rPr lang="en-US" dirty="0" smtClean="0"/>
              <a:t>0.098</a:t>
            </a:r>
            <a:endParaRPr lang="en-US" dirty="0"/>
          </a:p>
        </p:txBody>
      </p:sp>
      <p:sp>
        <p:nvSpPr>
          <p:cNvPr id="16" name="TextBox 15"/>
          <p:cNvSpPr txBox="1"/>
          <p:nvPr/>
        </p:nvSpPr>
        <p:spPr>
          <a:xfrm>
            <a:off x="2662804" y="4867519"/>
            <a:ext cx="535648" cy="369332"/>
          </a:xfrm>
          <a:prstGeom prst="rect">
            <a:avLst/>
          </a:prstGeom>
          <a:noFill/>
        </p:spPr>
        <p:txBody>
          <a:bodyPr wrap="none" rtlCol="0">
            <a:spAutoFit/>
          </a:bodyPr>
          <a:lstStyle/>
          <a:p>
            <a:r>
              <a:rPr lang="en-US" dirty="0" smtClean="0"/>
              <a:t>100</a:t>
            </a:r>
            <a:endParaRPr lang="en-US" dirty="0"/>
          </a:p>
        </p:txBody>
      </p:sp>
      <p:sp>
        <p:nvSpPr>
          <p:cNvPr id="17" name="TextBox 16"/>
          <p:cNvSpPr txBox="1"/>
          <p:nvPr/>
        </p:nvSpPr>
        <p:spPr>
          <a:xfrm>
            <a:off x="4337923" y="4881173"/>
            <a:ext cx="535648" cy="369332"/>
          </a:xfrm>
          <a:prstGeom prst="rect">
            <a:avLst/>
          </a:prstGeom>
          <a:noFill/>
        </p:spPr>
        <p:txBody>
          <a:bodyPr wrap="none" rtlCol="0">
            <a:spAutoFit/>
          </a:bodyPr>
          <a:lstStyle/>
          <a:p>
            <a:r>
              <a:rPr lang="en-US" dirty="0"/>
              <a:t>2</a:t>
            </a:r>
            <a:r>
              <a:rPr lang="en-US" dirty="0" smtClean="0"/>
              <a:t>00</a:t>
            </a:r>
            <a:endParaRPr lang="en-US" dirty="0"/>
          </a:p>
        </p:txBody>
      </p:sp>
      <p:sp>
        <p:nvSpPr>
          <p:cNvPr id="18" name="TextBox 17"/>
          <p:cNvSpPr txBox="1"/>
          <p:nvPr/>
        </p:nvSpPr>
        <p:spPr>
          <a:xfrm>
            <a:off x="6390729" y="4874016"/>
            <a:ext cx="878065" cy="369332"/>
          </a:xfrm>
          <a:prstGeom prst="rect">
            <a:avLst/>
          </a:prstGeom>
          <a:noFill/>
        </p:spPr>
        <p:txBody>
          <a:bodyPr wrap="none" rtlCol="0">
            <a:spAutoFit/>
          </a:bodyPr>
          <a:lstStyle/>
          <a:p>
            <a:r>
              <a:rPr lang="en-US" dirty="0" smtClean="0">
                <a:solidFill>
                  <a:srgbClr val="FF0000"/>
                </a:solidFill>
              </a:rPr>
              <a:t>&lt; 0.001</a:t>
            </a:r>
            <a:endParaRPr lang="en-US" dirty="0">
              <a:solidFill>
                <a:srgbClr val="FF0000"/>
              </a:solidFill>
            </a:endParaRPr>
          </a:p>
        </p:txBody>
      </p:sp>
      <p:sp>
        <p:nvSpPr>
          <p:cNvPr id="19" name="TextBox 18"/>
          <p:cNvSpPr txBox="1"/>
          <p:nvPr/>
        </p:nvSpPr>
        <p:spPr>
          <a:xfrm>
            <a:off x="751047" y="4785592"/>
            <a:ext cx="774571" cy="369332"/>
          </a:xfrm>
          <a:prstGeom prst="rect">
            <a:avLst/>
          </a:prstGeom>
          <a:noFill/>
        </p:spPr>
        <p:txBody>
          <a:bodyPr wrap="none" rtlCol="0">
            <a:spAutoFit/>
          </a:bodyPr>
          <a:lstStyle/>
          <a:p>
            <a:r>
              <a:rPr lang="en-US" b="1" dirty="0" err="1" smtClean="0"/>
              <a:t>geneC</a:t>
            </a:r>
            <a:endParaRPr lang="en-US" b="1" dirty="0"/>
          </a:p>
        </p:txBody>
      </p:sp>
      <p:sp>
        <p:nvSpPr>
          <p:cNvPr id="3" name="TextBox 2"/>
          <p:cNvSpPr txBox="1"/>
          <p:nvPr/>
        </p:nvSpPr>
        <p:spPr>
          <a:xfrm>
            <a:off x="1911760" y="1868878"/>
            <a:ext cx="5581276" cy="461665"/>
          </a:xfrm>
          <a:prstGeom prst="rect">
            <a:avLst/>
          </a:prstGeom>
          <a:noFill/>
        </p:spPr>
        <p:txBody>
          <a:bodyPr wrap="none" rtlCol="0">
            <a:spAutoFit/>
          </a:bodyPr>
          <a:lstStyle/>
          <a:p>
            <a:r>
              <a:rPr lang="en-US" sz="2400" dirty="0" smtClean="0"/>
              <a:t>Observed 2-fold differences in read counts.</a:t>
            </a:r>
            <a:endParaRPr lang="en-US" sz="2400" dirty="0"/>
          </a:p>
        </p:txBody>
      </p:sp>
    </p:spTree>
    <p:extLst>
      <p:ext uri="{BB962C8B-B14F-4D97-AF65-F5344CB8AC3E}">
        <p14:creationId xmlns:p14="http://schemas.microsoft.com/office/powerpoint/2010/main" val="1742060425"/>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Tools for DE analysis with RNA-Seq</a:t>
            </a:r>
            <a:endParaRPr lang="en-US" dirty="0"/>
          </a:p>
        </p:txBody>
      </p:sp>
      <p:sp>
        <p:nvSpPr>
          <p:cNvPr id="4" name="TextBox 3"/>
          <p:cNvSpPr txBox="1"/>
          <p:nvPr/>
        </p:nvSpPr>
        <p:spPr>
          <a:xfrm>
            <a:off x="341385" y="6294750"/>
            <a:ext cx="5392372" cy="369332"/>
          </a:xfrm>
          <a:prstGeom prst="rect">
            <a:avLst/>
          </a:prstGeom>
          <a:noFill/>
        </p:spPr>
        <p:txBody>
          <a:bodyPr wrap="none" rtlCol="0">
            <a:spAutoFit/>
          </a:bodyPr>
          <a:lstStyle/>
          <a:p>
            <a:r>
              <a:rPr lang="en-US" dirty="0" smtClean="0"/>
              <a:t>See: http://</a:t>
            </a:r>
            <a:r>
              <a:rPr lang="en-US" dirty="0" err="1" smtClean="0"/>
              <a:t>www.biomedcentral.com</a:t>
            </a:r>
            <a:r>
              <a:rPr lang="en-US" dirty="0" smtClean="0"/>
              <a:t>/1471-2105/14/91</a:t>
            </a:r>
            <a:endParaRPr lang="en-US" dirty="0"/>
          </a:p>
        </p:txBody>
      </p:sp>
      <p:pic>
        <p:nvPicPr>
          <p:cNvPr id="5" name="Picture 4"/>
          <p:cNvPicPr>
            <a:picLocks noChangeAspect="1"/>
          </p:cNvPicPr>
          <p:nvPr/>
        </p:nvPicPr>
        <p:blipFill>
          <a:blip r:embed="rId3"/>
          <a:stretch>
            <a:fillRect/>
          </a:stretch>
        </p:blipFill>
        <p:spPr>
          <a:xfrm>
            <a:off x="861654" y="3591234"/>
            <a:ext cx="3302000" cy="990600"/>
          </a:xfrm>
          <a:prstGeom prst="rect">
            <a:avLst/>
          </a:prstGeom>
        </p:spPr>
      </p:pic>
      <p:pic>
        <p:nvPicPr>
          <p:cNvPr id="6" name="Picture 5"/>
          <p:cNvPicPr>
            <a:picLocks noChangeAspect="1"/>
          </p:cNvPicPr>
          <p:nvPr/>
        </p:nvPicPr>
        <p:blipFill>
          <a:blip r:embed="rId4"/>
          <a:stretch>
            <a:fillRect/>
          </a:stretch>
        </p:blipFill>
        <p:spPr>
          <a:xfrm>
            <a:off x="1098040" y="2374617"/>
            <a:ext cx="1270000" cy="965200"/>
          </a:xfrm>
          <a:prstGeom prst="rect">
            <a:avLst/>
          </a:prstGeom>
        </p:spPr>
      </p:pic>
      <p:sp>
        <p:nvSpPr>
          <p:cNvPr id="7" name="TextBox 6"/>
          <p:cNvSpPr txBox="1"/>
          <p:nvPr/>
        </p:nvSpPr>
        <p:spPr>
          <a:xfrm>
            <a:off x="4872851" y="1816323"/>
            <a:ext cx="1954005" cy="3046988"/>
          </a:xfrm>
          <a:prstGeom prst="rect">
            <a:avLst/>
          </a:prstGeom>
          <a:noFill/>
        </p:spPr>
        <p:txBody>
          <a:bodyPr wrap="none" rtlCol="0">
            <a:spAutoFit/>
          </a:bodyPr>
          <a:lstStyle/>
          <a:p>
            <a:r>
              <a:rPr lang="en-US" sz="2400" b="1" dirty="0" err="1"/>
              <a:t>edgeR</a:t>
            </a:r>
            <a:endParaRPr lang="en-US" sz="2400" b="1" dirty="0"/>
          </a:p>
          <a:p>
            <a:r>
              <a:rPr lang="en-US" sz="2400" dirty="0" err="1" smtClean="0"/>
              <a:t>ShrinkSeq</a:t>
            </a:r>
            <a:r>
              <a:rPr lang="en-US" sz="2400" dirty="0" smtClean="0"/>
              <a:t/>
            </a:r>
            <a:br>
              <a:rPr lang="en-US" sz="2400" dirty="0" smtClean="0"/>
            </a:br>
            <a:r>
              <a:rPr lang="en-US" sz="2400" dirty="0" err="1" smtClean="0"/>
              <a:t>DESeq</a:t>
            </a:r>
            <a:endParaRPr lang="en-US" sz="2400" dirty="0" smtClean="0"/>
          </a:p>
          <a:p>
            <a:r>
              <a:rPr lang="en-US" sz="2400" dirty="0" err="1" smtClean="0"/>
              <a:t>baySeq</a:t>
            </a:r>
            <a:endParaRPr lang="en-US" sz="2400" dirty="0" smtClean="0"/>
          </a:p>
          <a:p>
            <a:r>
              <a:rPr lang="en-US" sz="2400" dirty="0" err="1" smtClean="0"/>
              <a:t>Vsf</a:t>
            </a:r>
            <a:endParaRPr lang="en-US" sz="2400" dirty="0" smtClean="0"/>
          </a:p>
          <a:p>
            <a:r>
              <a:rPr lang="en-US" sz="2400" b="1" dirty="0" err="1" smtClean="0"/>
              <a:t>Limma</a:t>
            </a:r>
            <a:r>
              <a:rPr lang="en-US" sz="2400" b="1" dirty="0" smtClean="0"/>
              <a:t>/</a:t>
            </a:r>
            <a:r>
              <a:rPr lang="en-US" sz="2400" b="1" dirty="0" err="1" smtClean="0"/>
              <a:t>Voom</a:t>
            </a:r>
            <a:endParaRPr lang="en-US" sz="2400" b="1" dirty="0" smtClean="0"/>
          </a:p>
          <a:p>
            <a:r>
              <a:rPr lang="en-US" sz="2400" i="1" dirty="0" err="1" smtClean="0"/>
              <a:t>mmdiff</a:t>
            </a:r>
            <a:endParaRPr lang="en-US" sz="2400" i="1" dirty="0" smtClean="0"/>
          </a:p>
          <a:p>
            <a:r>
              <a:rPr lang="en-US" sz="2400" b="1" i="1" dirty="0" err="1"/>
              <a:t>c</a:t>
            </a:r>
            <a:r>
              <a:rPr lang="en-US" sz="2400" b="1" i="1" dirty="0" err="1" smtClean="0"/>
              <a:t>uffdiff</a:t>
            </a:r>
            <a:endParaRPr lang="en-US" sz="2400" b="1" i="1" dirty="0" smtClean="0"/>
          </a:p>
        </p:txBody>
      </p:sp>
      <p:sp>
        <p:nvSpPr>
          <p:cNvPr id="3" name="TextBox 2"/>
          <p:cNvSpPr txBox="1"/>
          <p:nvPr/>
        </p:nvSpPr>
        <p:spPr>
          <a:xfrm>
            <a:off x="6962694" y="1790933"/>
            <a:ext cx="1202523" cy="2677656"/>
          </a:xfrm>
          <a:prstGeom prst="rect">
            <a:avLst/>
          </a:prstGeom>
          <a:noFill/>
        </p:spPr>
        <p:txBody>
          <a:bodyPr wrap="none" rtlCol="0">
            <a:spAutoFit/>
          </a:bodyPr>
          <a:lstStyle/>
          <a:p>
            <a:r>
              <a:rPr lang="en-US" sz="2400" dirty="0" smtClean="0"/>
              <a:t>ROTS</a:t>
            </a:r>
          </a:p>
          <a:p>
            <a:r>
              <a:rPr lang="en-US" sz="2400" dirty="0"/>
              <a:t>TSPM</a:t>
            </a:r>
          </a:p>
          <a:p>
            <a:r>
              <a:rPr lang="en-US" sz="2400" b="1" dirty="0"/>
              <a:t>DESeq2</a:t>
            </a:r>
          </a:p>
          <a:p>
            <a:r>
              <a:rPr lang="en-US" sz="2400" dirty="0" err="1"/>
              <a:t>EBSeq</a:t>
            </a:r>
            <a:endParaRPr lang="en-US" sz="2400" dirty="0"/>
          </a:p>
          <a:p>
            <a:r>
              <a:rPr lang="en-US" sz="2400" dirty="0" err="1" smtClean="0"/>
              <a:t>NBPSeq</a:t>
            </a:r>
            <a:endParaRPr lang="en-US" sz="2400" dirty="0" smtClean="0"/>
          </a:p>
          <a:p>
            <a:r>
              <a:rPr lang="en-US" sz="2400" dirty="0" err="1" smtClean="0"/>
              <a:t>SAMseq</a:t>
            </a:r>
            <a:endParaRPr lang="en-US" sz="2400" dirty="0" smtClean="0"/>
          </a:p>
          <a:p>
            <a:r>
              <a:rPr lang="en-US" sz="2400" dirty="0" err="1" smtClean="0"/>
              <a:t>NoiSeq</a:t>
            </a:r>
            <a:endParaRPr lang="en-US" sz="2400" dirty="0"/>
          </a:p>
        </p:txBody>
      </p:sp>
      <p:sp>
        <p:nvSpPr>
          <p:cNvPr id="9" name="TextBox 8"/>
          <p:cNvSpPr txBox="1"/>
          <p:nvPr/>
        </p:nvSpPr>
        <p:spPr>
          <a:xfrm>
            <a:off x="4955848" y="5122911"/>
            <a:ext cx="3205550" cy="646331"/>
          </a:xfrm>
          <a:prstGeom prst="rect">
            <a:avLst/>
          </a:prstGeom>
          <a:noFill/>
        </p:spPr>
        <p:txBody>
          <a:bodyPr wrap="none" rtlCol="0">
            <a:spAutoFit/>
          </a:bodyPr>
          <a:lstStyle/>
          <a:p>
            <a:pPr algn="ctr"/>
            <a:r>
              <a:rPr lang="en-US" i="1" dirty="0" smtClean="0"/>
              <a:t>(italicized not in R/</a:t>
            </a:r>
            <a:r>
              <a:rPr lang="en-US" i="1" dirty="0" err="1" smtClean="0"/>
              <a:t>Bioconductor</a:t>
            </a:r>
            <a:r>
              <a:rPr lang="en-US" i="1" dirty="0" smtClean="0"/>
              <a:t> </a:t>
            </a:r>
          </a:p>
          <a:p>
            <a:pPr algn="ctr"/>
            <a:r>
              <a:rPr lang="en-US" i="1" dirty="0" smtClean="0"/>
              <a:t>but stand-alone)</a:t>
            </a:r>
            <a:endParaRPr lang="en-US" i="1" dirty="0"/>
          </a:p>
        </p:txBody>
      </p:sp>
    </p:spTree>
    <p:extLst>
      <p:ext uri="{BB962C8B-B14F-4D97-AF65-F5344CB8AC3E}">
        <p14:creationId xmlns:p14="http://schemas.microsoft.com/office/powerpoint/2010/main" val="449270019"/>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6462"/>
            <a:ext cx="8229600" cy="1143000"/>
          </a:xfrm>
        </p:spPr>
        <p:txBody>
          <a:bodyPr>
            <a:normAutofit fontScale="90000"/>
          </a:bodyPr>
          <a:lstStyle/>
          <a:p>
            <a:r>
              <a:rPr lang="en-US" dirty="0" smtClean="0"/>
              <a:t>Visualization of DE results</a:t>
            </a:r>
            <a:br>
              <a:rPr lang="en-US" dirty="0" smtClean="0"/>
            </a:br>
            <a:r>
              <a:rPr lang="en-US" dirty="0" smtClean="0"/>
              <a:t>and Expression Profiling</a:t>
            </a:r>
            <a:endParaRPr lang="en-US" dirty="0"/>
          </a:p>
        </p:txBody>
      </p:sp>
    </p:spTree>
    <p:extLst>
      <p:ext uri="{BB962C8B-B14F-4D97-AF65-F5344CB8AC3E}">
        <p14:creationId xmlns:p14="http://schemas.microsoft.com/office/powerpoint/2010/main" val="296444374"/>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2 at 1.55.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899" y="1485305"/>
            <a:ext cx="3394327" cy="3112979"/>
          </a:xfrm>
          <a:prstGeom prst="rect">
            <a:avLst/>
          </a:prstGeom>
        </p:spPr>
      </p:pic>
      <p:pic>
        <p:nvPicPr>
          <p:cNvPr id="5" name="Picture 4" descr="Screen Shot 2012-10-22 at 1.58.1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9225" y="1673976"/>
            <a:ext cx="3409615" cy="2940908"/>
          </a:xfrm>
          <a:prstGeom prst="rect">
            <a:avLst/>
          </a:prstGeom>
        </p:spPr>
      </p:pic>
      <p:sp>
        <p:nvSpPr>
          <p:cNvPr id="7" name="TextBox 6"/>
          <p:cNvSpPr txBox="1"/>
          <p:nvPr/>
        </p:nvSpPr>
        <p:spPr>
          <a:xfrm>
            <a:off x="1205104" y="948913"/>
            <a:ext cx="2917122" cy="646331"/>
          </a:xfrm>
          <a:prstGeom prst="rect">
            <a:avLst/>
          </a:prstGeom>
          <a:noFill/>
        </p:spPr>
        <p:txBody>
          <a:bodyPr wrap="none" rtlCol="0">
            <a:spAutoFit/>
          </a:bodyPr>
          <a:lstStyle/>
          <a:p>
            <a:pPr algn="ctr"/>
            <a:r>
              <a:rPr lang="en-US" dirty="0" smtClean="0"/>
              <a:t>Volcano plot</a:t>
            </a:r>
          </a:p>
          <a:p>
            <a:pPr algn="ctr"/>
            <a:r>
              <a:rPr lang="en-US" dirty="0" smtClean="0"/>
              <a:t>( fold change vs. significance)</a:t>
            </a:r>
            <a:endParaRPr lang="en-US" dirty="0"/>
          </a:p>
        </p:txBody>
      </p:sp>
      <p:sp>
        <p:nvSpPr>
          <p:cNvPr id="8" name="TextBox 7"/>
          <p:cNvSpPr txBox="1"/>
          <p:nvPr/>
        </p:nvSpPr>
        <p:spPr>
          <a:xfrm>
            <a:off x="4917004" y="967454"/>
            <a:ext cx="2814668" cy="646331"/>
          </a:xfrm>
          <a:prstGeom prst="rect">
            <a:avLst/>
          </a:prstGeom>
          <a:noFill/>
        </p:spPr>
        <p:txBody>
          <a:bodyPr wrap="none" rtlCol="0">
            <a:spAutoFit/>
          </a:bodyPr>
          <a:lstStyle/>
          <a:p>
            <a:pPr algn="ctr"/>
            <a:r>
              <a:rPr lang="en-US" dirty="0" smtClean="0"/>
              <a:t>MA plot</a:t>
            </a:r>
          </a:p>
          <a:p>
            <a:pPr algn="ctr"/>
            <a:r>
              <a:rPr lang="en-US" dirty="0" smtClean="0"/>
              <a:t>(abundance vs. fold change)</a:t>
            </a:r>
            <a:endParaRPr lang="en-US" dirty="0"/>
          </a:p>
        </p:txBody>
      </p:sp>
      <p:sp>
        <p:nvSpPr>
          <p:cNvPr id="9" name="TextBox 8"/>
          <p:cNvSpPr txBox="1"/>
          <p:nvPr/>
        </p:nvSpPr>
        <p:spPr>
          <a:xfrm>
            <a:off x="1270032" y="5024719"/>
            <a:ext cx="6182026" cy="646331"/>
          </a:xfrm>
          <a:prstGeom prst="rect">
            <a:avLst/>
          </a:prstGeom>
          <a:noFill/>
        </p:spPr>
        <p:txBody>
          <a:bodyPr wrap="none" rtlCol="0">
            <a:spAutoFit/>
          </a:bodyPr>
          <a:lstStyle/>
          <a:p>
            <a:pPr algn="ctr"/>
            <a:r>
              <a:rPr lang="en-US" dirty="0" smtClean="0"/>
              <a:t>Significantly differently expressed transcripts have FDR &lt;= 0.001</a:t>
            </a:r>
          </a:p>
          <a:p>
            <a:pPr algn="ctr"/>
            <a:r>
              <a:rPr lang="en-US" dirty="0" smtClean="0"/>
              <a:t>(shown in red)</a:t>
            </a:r>
            <a:endParaRPr lang="en-US" dirty="0"/>
          </a:p>
        </p:txBody>
      </p:sp>
      <p:sp>
        <p:nvSpPr>
          <p:cNvPr id="11" name="TextBox 10"/>
          <p:cNvSpPr txBox="1"/>
          <p:nvPr/>
        </p:nvSpPr>
        <p:spPr>
          <a:xfrm>
            <a:off x="1408244" y="333742"/>
            <a:ext cx="6743177" cy="523220"/>
          </a:xfrm>
          <a:prstGeom prst="rect">
            <a:avLst/>
          </a:prstGeom>
          <a:noFill/>
        </p:spPr>
        <p:txBody>
          <a:bodyPr wrap="none" rtlCol="0">
            <a:spAutoFit/>
          </a:bodyPr>
          <a:lstStyle/>
          <a:p>
            <a:r>
              <a:rPr lang="en-US" sz="2800" dirty="0" smtClean="0"/>
              <a:t>Plotting Pairwise Differential Expression Data</a:t>
            </a:r>
            <a:endParaRPr lang="en-US" sz="2800" dirty="0"/>
          </a:p>
        </p:txBody>
      </p:sp>
      <p:sp>
        <p:nvSpPr>
          <p:cNvPr id="2" name="TextBox 1"/>
          <p:cNvSpPr txBox="1"/>
          <p:nvPr/>
        </p:nvSpPr>
        <p:spPr>
          <a:xfrm>
            <a:off x="4917004" y="4169188"/>
            <a:ext cx="3762205" cy="369332"/>
          </a:xfrm>
          <a:prstGeom prst="rect">
            <a:avLst/>
          </a:prstGeom>
          <a:solidFill>
            <a:schemeClr val="bg1"/>
          </a:solidFill>
        </p:spPr>
        <p:txBody>
          <a:bodyPr wrap="none" rtlCol="0">
            <a:spAutoFit/>
          </a:bodyPr>
          <a:lstStyle/>
          <a:p>
            <a:r>
              <a:rPr lang="en-US" dirty="0" smtClean="0"/>
              <a:t>Log</a:t>
            </a:r>
            <a:r>
              <a:rPr lang="en-US" baseline="-25000" dirty="0" smtClean="0"/>
              <a:t>2</a:t>
            </a:r>
            <a:r>
              <a:rPr lang="en-US" dirty="0" smtClean="0"/>
              <a:t> Average Expression level </a:t>
            </a:r>
            <a:r>
              <a:rPr lang="en-US" sz="1400" dirty="0" smtClean="0"/>
              <a:t>(M of MA)</a:t>
            </a:r>
            <a:endParaRPr lang="en-US" sz="1400" dirty="0"/>
          </a:p>
        </p:txBody>
      </p:sp>
      <p:sp>
        <p:nvSpPr>
          <p:cNvPr id="10" name="TextBox 9"/>
          <p:cNvSpPr txBox="1"/>
          <p:nvPr/>
        </p:nvSpPr>
        <p:spPr>
          <a:xfrm>
            <a:off x="1772635" y="4192986"/>
            <a:ext cx="1914106" cy="369332"/>
          </a:xfrm>
          <a:prstGeom prst="rect">
            <a:avLst/>
          </a:prstGeom>
          <a:solidFill>
            <a:schemeClr val="bg1"/>
          </a:solidFill>
        </p:spPr>
        <p:txBody>
          <a:bodyPr wrap="none" rtlCol="0">
            <a:spAutoFit/>
          </a:bodyPr>
          <a:lstStyle/>
          <a:p>
            <a:r>
              <a:rPr lang="en-US" dirty="0" smtClean="0"/>
              <a:t>Log</a:t>
            </a:r>
            <a:r>
              <a:rPr lang="en-US" baseline="-25000" dirty="0" smtClean="0"/>
              <a:t>2</a:t>
            </a:r>
            <a:r>
              <a:rPr lang="en-US" dirty="0" smtClean="0"/>
              <a:t> (fold change)</a:t>
            </a:r>
            <a:endParaRPr lang="en-US" dirty="0"/>
          </a:p>
        </p:txBody>
      </p:sp>
      <p:sp>
        <p:nvSpPr>
          <p:cNvPr id="13" name="TextBox 12"/>
          <p:cNvSpPr txBox="1"/>
          <p:nvPr/>
        </p:nvSpPr>
        <p:spPr>
          <a:xfrm rot="16200000">
            <a:off x="3240206" y="2701857"/>
            <a:ext cx="2628081" cy="369332"/>
          </a:xfrm>
          <a:prstGeom prst="rect">
            <a:avLst/>
          </a:prstGeom>
          <a:solidFill>
            <a:schemeClr val="bg1"/>
          </a:solidFill>
        </p:spPr>
        <p:txBody>
          <a:bodyPr wrap="none" rtlCol="0">
            <a:spAutoFit/>
          </a:bodyPr>
          <a:lstStyle/>
          <a:p>
            <a:r>
              <a:rPr lang="en-US" dirty="0" smtClean="0"/>
              <a:t>Log</a:t>
            </a:r>
            <a:r>
              <a:rPr lang="en-US" baseline="-25000" dirty="0" smtClean="0"/>
              <a:t>2</a:t>
            </a:r>
            <a:r>
              <a:rPr lang="en-US" dirty="0" smtClean="0"/>
              <a:t> (fold change) </a:t>
            </a:r>
            <a:r>
              <a:rPr lang="en-US" sz="1400" dirty="0" smtClean="0"/>
              <a:t>(A of MA)</a:t>
            </a:r>
            <a:endParaRPr lang="en-US" sz="1400" dirty="0"/>
          </a:p>
        </p:txBody>
      </p:sp>
      <p:sp>
        <p:nvSpPr>
          <p:cNvPr id="3" name="TextBox 2"/>
          <p:cNvSpPr txBox="1"/>
          <p:nvPr/>
        </p:nvSpPr>
        <p:spPr>
          <a:xfrm rot="16200000">
            <a:off x="45945" y="2683961"/>
            <a:ext cx="1483436" cy="369332"/>
          </a:xfrm>
          <a:prstGeom prst="rect">
            <a:avLst/>
          </a:prstGeom>
          <a:solidFill>
            <a:srgbClr val="FFFFFF"/>
          </a:solidFill>
        </p:spPr>
        <p:txBody>
          <a:bodyPr wrap="none" rtlCol="0">
            <a:spAutoFit/>
          </a:bodyPr>
          <a:lstStyle/>
          <a:p>
            <a:r>
              <a:rPr lang="en-US" dirty="0" smtClean="0"/>
              <a:t>Log</a:t>
            </a:r>
            <a:r>
              <a:rPr lang="en-US" baseline="-25000" dirty="0" smtClean="0"/>
              <a:t>10</a:t>
            </a:r>
            <a:r>
              <a:rPr lang="en-US" dirty="0" smtClean="0"/>
              <a:t> (</a:t>
            </a:r>
            <a:r>
              <a:rPr lang="en-US" dirty="0" err="1" smtClean="0"/>
              <a:t>Pvalue</a:t>
            </a:r>
            <a:r>
              <a:rPr lang="en-US" dirty="0" smtClean="0"/>
              <a:t>)</a:t>
            </a:r>
            <a:endParaRPr lang="en-US" dirty="0"/>
          </a:p>
        </p:txBody>
      </p:sp>
    </p:spTree>
    <p:extLst>
      <p:ext uri="{BB962C8B-B14F-4D97-AF65-F5344CB8AC3E}">
        <p14:creationId xmlns:p14="http://schemas.microsoft.com/office/powerpoint/2010/main" val="4249723375"/>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Multiple Samples</a:t>
            </a:r>
            <a:endParaRPr lang="en-US" dirty="0"/>
          </a:p>
        </p:txBody>
      </p:sp>
      <p:pic>
        <p:nvPicPr>
          <p:cNvPr id="5" name="Picture 4"/>
          <p:cNvPicPr>
            <a:picLocks noChangeAspect="1"/>
          </p:cNvPicPr>
          <p:nvPr/>
        </p:nvPicPr>
        <p:blipFill>
          <a:blip r:embed="rId2"/>
          <a:stretch>
            <a:fillRect/>
          </a:stretch>
        </p:blipFill>
        <p:spPr>
          <a:xfrm>
            <a:off x="859935" y="1438731"/>
            <a:ext cx="2975081" cy="4929694"/>
          </a:xfrm>
          <a:prstGeom prst="rect">
            <a:avLst/>
          </a:prstGeom>
        </p:spPr>
      </p:pic>
      <p:sp>
        <p:nvSpPr>
          <p:cNvPr id="3" name="TextBox 2"/>
          <p:cNvSpPr txBox="1"/>
          <p:nvPr/>
        </p:nvSpPr>
        <p:spPr>
          <a:xfrm>
            <a:off x="4089400" y="2349500"/>
            <a:ext cx="4609593" cy="2862323"/>
          </a:xfrm>
          <a:prstGeom prst="rect">
            <a:avLst/>
          </a:prstGeom>
          <a:noFill/>
        </p:spPr>
        <p:txBody>
          <a:bodyPr wrap="none" rtlCol="0">
            <a:spAutoFit/>
          </a:bodyPr>
          <a:lstStyle/>
          <a:p>
            <a:r>
              <a:rPr lang="en-US" b="1" dirty="0" err="1" smtClean="0"/>
              <a:t>Heatmaps</a:t>
            </a:r>
            <a:r>
              <a:rPr lang="en-US" dirty="0" smtClean="0"/>
              <a:t> provide an effective tool</a:t>
            </a:r>
            <a:br>
              <a:rPr lang="en-US" dirty="0" smtClean="0"/>
            </a:br>
            <a:r>
              <a:rPr lang="en-US" dirty="0" smtClean="0"/>
              <a:t>for navigating differential expression across</a:t>
            </a:r>
            <a:br>
              <a:rPr lang="en-US" dirty="0" smtClean="0"/>
            </a:br>
            <a:r>
              <a:rPr lang="en-US" dirty="0" smtClean="0"/>
              <a:t>multiple samples.</a:t>
            </a:r>
          </a:p>
          <a:p>
            <a:endParaRPr lang="en-US" dirty="0"/>
          </a:p>
          <a:p>
            <a:r>
              <a:rPr lang="en-US" b="1" dirty="0" smtClean="0"/>
              <a:t>Clustering</a:t>
            </a:r>
            <a:r>
              <a:rPr lang="en-US" dirty="0" smtClean="0"/>
              <a:t> can be performed across both axes:</a:t>
            </a:r>
          </a:p>
          <a:p>
            <a:r>
              <a:rPr lang="en-US" dirty="0"/>
              <a:t>	</a:t>
            </a:r>
            <a:r>
              <a:rPr lang="en-US" dirty="0" smtClean="0"/>
              <a:t>-cluster transcripts with similar expression</a:t>
            </a:r>
            <a:br>
              <a:rPr lang="en-US" dirty="0" smtClean="0"/>
            </a:br>
            <a:r>
              <a:rPr lang="en-US" dirty="0" smtClean="0"/>
              <a:t>	patters.</a:t>
            </a:r>
          </a:p>
          <a:p>
            <a:r>
              <a:rPr lang="en-US" dirty="0" smtClean="0"/>
              <a:t>	-cluster samples according to similar</a:t>
            </a:r>
            <a:br>
              <a:rPr lang="en-US" dirty="0" smtClean="0"/>
            </a:br>
            <a:r>
              <a:rPr lang="en-US" dirty="0" smtClean="0"/>
              <a:t>	expression values among transcripts.</a:t>
            </a:r>
            <a:endParaRPr lang="en-US" dirty="0"/>
          </a:p>
          <a:p>
            <a:r>
              <a:rPr lang="en-US" dirty="0" smtClean="0"/>
              <a:t>	</a:t>
            </a:r>
          </a:p>
        </p:txBody>
      </p:sp>
    </p:spTree>
    <p:extLst>
      <p:ext uri="{BB962C8B-B14F-4D97-AF65-F5344CB8AC3E}">
        <p14:creationId xmlns:p14="http://schemas.microsoft.com/office/powerpoint/2010/main" val="1219566710"/>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2738"/>
            <a:ext cx="8229600" cy="1143000"/>
          </a:xfrm>
        </p:spPr>
        <p:txBody>
          <a:bodyPr>
            <a:noAutofit/>
          </a:bodyPr>
          <a:lstStyle/>
          <a:p>
            <a:r>
              <a:rPr lang="en-US" sz="2800" dirty="0" smtClean="0"/>
              <a:t>Examining Patterns of Expression Across Samples</a:t>
            </a:r>
            <a:endParaRPr lang="en-US" sz="2800" dirty="0"/>
          </a:p>
        </p:txBody>
      </p:sp>
      <p:pic>
        <p:nvPicPr>
          <p:cNvPr id="4" name="Picture 3"/>
          <p:cNvPicPr>
            <a:picLocks noChangeAspect="1"/>
          </p:cNvPicPr>
          <p:nvPr/>
        </p:nvPicPr>
        <p:blipFill>
          <a:blip r:embed="rId2"/>
          <a:stretch>
            <a:fillRect/>
          </a:stretch>
        </p:blipFill>
        <p:spPr>
          <a:xfrm>
            <a:off x="1149516" y="2059393"/>
            <a:ext cx="6869298" cy="4371371"/>
          </a:xfrm>
          <a:prstGeom prst="rect">
            <a:avLst/>
          </a:prstGeom>
        </p:spPr>
      </p:pic>
      <p:sp>
        <p:nvSpPr>
          <p:cNvPr id="3" name="TextBox 2"/>
          <p:cNvSpPr txBox="1"/>
          <p:nvPr/>
        </p:nvSpPr>
        <p:spPr>
          <a:xfrm>
            <a:off x="1435100" y="1237734"/>
            <a:ext cx="6339371" cy="369332"/>
          </a:xfrm>
          <a:prstGeom prst="rect">
            <a:avLst/>
          </a:prstGeom>
          <a:noFill/>
        </p:spPr>
        <p:txBody>
          <a:bodyPr wrap="none" rtlCol="0">
            <a:spAutoFit/>
          </a:bodyPr>
          <a:lstStyle/>
          <a:p>
            <a:r>
              <a:rPr lang="en-US" dirty="0" smtClean="0"/>
              <a:t>Can extract clusters of transcripts and examine them separately.</a:t>
            </a:r>
            <a:endParaRPr lang="en-US" dirty="0"/>
          </a:p>
        </p:txBody>
      </p:sp>
    </p:spTree>
    <p:extLst>
      <p:ext uri="{BB962C8B-B14F-4D97-AF65-F5344CB8AC3E}">
        <p14:creationId xmlns:p14="http://schemas.microsoft.com/office/powerpoint/2010/main" val="278081449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5573</TotalTime>
  <Words>7132</Words>
  <Application>Microsoft Macintosh PowerPoint</Application>
  <PresentationFormat>On-screen Show (4:3)</PresentationFormat>
  <Paragraphs>1089</Paragraphs>
  <Slides>104</Slides>
  <Notes>67</Notes>
  <HiddenSlides>0</HiddenSlides>
  <MMClips>0</MMClips>
  <ScaleCrop>false</ScaleCrop>
  <HeadingPairs>
    <vt:vector size="4" baseType="variant">
      <vt:variant>
        <vt:lpstr>Theme</vt:lpstr>
      </vt:variant>
      <vt:variant>
        <vt:i4>1</vt:i4>
      </vt:variant>
      <vt:variant>
        <vt:lpstr>Slide Titles</vt:lpstr>
      </vt:variant>
      <vt:variant>
        <vt:i4>104</vt:i4>
      </vt:variant>
    </vt:vector>
  </HeadingPairs>
  <TitlesOfParts>
    <vt:vector size="105" baseType="lpstr">
      <vt:lpstr>Office Theme</vt:lpstr>
      <vt:lpstr>RNA-Seq Workshop: Genome-Guided and  Genome-Free Transcript Reconstruction and  Analysis Using RNA-Seq</vt:lpstr>
      <vt:lpstr>RNA-Seq Workshop Overview</vt:lpstr>
      <vt:lpstr>Trinity RNA-Seq Workshop Website</vt:lpstr>
      <vt:lpstr>PowerPoint Presentation</vt:lpstr>
      <vt:lpstr>PowerPoint Presentation</vt:lpstr>
      <vt:lpstr>PowerPoint Presentation</vt:lpstr>
      <vt:lpstr>PowerPoint Presentation</vt:lpstr>
      <vt:lpstr>PowerPoint Presentation</vt:lpstr>
      <vt:lpstr>PowerPoint Presentation</vt:lpstr>
      <vt:lpstr>Overview of RNA-Seq</vt:lpstr>
      <vt:lpstr>Common Data Formats for RNA-Seq</vt:lpstr>
      <vt:lpstr>Paired-end Sequences</vt:lpstr>
      <vt:lpstr>Overview of RNA-Seq</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 of the Tuxedo Software Suite</vt:lpstr>
      <vt:lpstr>PowerPoint Presentation</vt:lpstr>
      <vt:lpstr>PowerPoint Presentation</vt:lpstr>
      <vt:lpstr>PowerPoint Presentation</vt:lpstr>
      <vt:lpstr>PowerPoint Presentation</vt:lpstr>
      <vt:lpstr>PowerPoint Presentation</vt:lpstr>
      <vt:lpstr>Samtools</vt:lpstr>
      <vt:lpstr>Visualizing Alignments  of RNA-Seq reads</vt:lpstr>
      <vt:lpstr>Text-based Alignment Viewer</vt:lpstr>
      <vt:lpstr>IGV</vt:lpstr>
      <vt:lpstr>PowerPoint Presentation</vt:lpstr>
      <vt:lpstr>Transcript Reconstruction Using Cufflinks</vt:lpstr>
      <vt:lpstr>Transcript Reconstruction Using Cufflinks</vt:lpstr>
      <vt:lpstr>Transcript Reconstruction Using Cufflinks</vt:lpstr>
      <vt:lpstr>Transcript Structures in GTF Format (tab-delimited fields per line shown transposed to a column format here)</vt:lpstr>
      <vt:lpstr>Demo: Tuxedo and IGV</vt:lpstr>
      <vt:lpstr>De novo transcriptome assembly</vt:lpstr>
      <vt:lpstr>The General Approach to  De novo RNA-Seq Assembly Using De Bruijn Graphs</vt:lpstr>
      <vt:lpstr>Sequence Assembly via De Bruijn Graphs</vt:lpstr>
      <vt:lpstr>PowerPoint Presentation</vt:lpstr>
      <vt:lpstr>PowerPoint Presentation</vt:lpstr>
      <vt:lpstr>Contrasting Genome and Transcriptome Assembly</vt:lpstr>
      <vt:lpstr>Trinity Aggregates Isolated Transcript Graphs</vt:lpstr>
      <vt:lpstr>PowerPoint Presentation</vt:lpstr>
      <vt:lpstr>Inchworm Algorithm</vt:lpstr>
      <vt:lpstr>Inchworm Algorithm</vt:lpstr>
      <vt:lpstr>Inchworm Algorithm</vt:lpstr>
      <vt:lpstr>Inchworm Algorithm</vt:lpstr>
      <vt:lpstr>Inchworm Algorithm</vt:lpstr>
      <vt:lpstr>PowerPoint Presentation</vt:lpstr>
      <vt:lpstr>PowerPoint Presentation</vt:lpstr>
      <vt:lpstr>PowerPoint Presentation</vt:lpstr>
      <vt:lpstr>PowerPoint Presentation</vt:lpstr>
      <vt:lpstr>PowerPoint Presentation</vt:lpstr>
      <vt:lpstr>PowerPoint Presentation</vt:lpstr>
      <vt:lpstr>Inchworm Contigs from Alt-Spliced Transcripts</vt:lpstr>
      <vt:lpstr>Inchworm Contigs from Alt-Spliced Transcripts</vt:lpstr>
      <vt:lpstr>Inchworm Contigs from Alt-Spliced Transcripts</vt:lpstr>
      <vt:lpstr>Inchworm Contigs from Alt-Spliced Transcripts</vt:lpstr>
      <vt:lpstr>Inchworm Contigs from Alt-Spliced Transcripts</vt:lpstr>
      <vt:lpstr>Chrysalis Re-groups Related Inchworm Contigs</vt:lpstr>
      <vt:lpstr>PowerPoint Presentation</vt:lpstr>
      <vt:lpstr>Thousands of Chrysalis Clusters</vt:lpstr>
      <vt:lpstr>PowerPoint Presentation</vt:lpstr>
      <vt:lpstr>Butterfly Example 1:  Reconstruction of Alternatively Spliced Transcripts</vt:lpstr>
      <vt:lpstr>Reconstruction of Alternatively Spliced Transcripts</vt:lpstr>
      <vt:lpstr>Reconstruction of Alternatively Spliced Transcripts</vt:lpstr>
      <vt:lpstr>Reconstruction of Alternatively Spliced Transcripts</vt:lpstr>
      <vt:lpstr>Teasing Apart Transcripts of Paralogous Genes</vt:lpstr>
      <vt:lpstr>Teasing Apart Transcripts of Paralogous Genes</vt:lpstr>
      <vt:lpstr>Trinity output: A multi-fasta file</vt:lpstr>
      <vt:lpstr>PowerPoint Presentation</vt:lpstr>
      <vt:lpstr>Trinity Demo</vt:lpstr>
      <vt:lpstr>Improved reconstruction with deeper sequencing depth and Genome-based reconstruction is  more sensitive than de novo methods</vt:lpstr>
      <vt:lpstr>Strand-specific RNA-Seq is Preferred</vt:lpstr>
      <vt:lpstr>PowerPoint Presentation</vt:lpstr>
      <vt:lpstr>PowerPoint Presentation</vt:lpstr>
      <vt:lpstr>Antisense-dominated Transcription</vt:lpstr>
      <vt:lpstr>Summary</vt:lpstr>
      <vt:lpstr>Abundance Estimation (Aka. Computing Expression Values)</vt:lpstr>
      <vt:lpstr>PowerPoint Presentation</vt:lpstr>
      <vt:lpstr>PowerPoint Presentation</vt:lpstr>
      <vt:lpstr>Normalized Expression Values</vt:lpstr>
      <vt:lpstr>Multiply-mapped Reads Confound Abundance Estimation</vt:lpstr>
      <vt:lpstr>Multiply-mapped Reads Confound Abundance Estimation</vt:lpstr>
      <vt:lpstr>PowerPoint Presentation</vt:lpstr>
      <vt:lpstr>Normalization Required Otherwise, housekeeping genes look diff expressed  due to sample composition differences</vt:lpstr>
      <vt:lpstr>Why cross-sample normalization is important</vt:lpstr>
      <vt:lpstr>PowerPoint Presentation</vt:lpstr>
      <vt:lpstr>Diff. Expression Analysis Involves</vt:lpstr>
      <vt:lpstr>Observed RNA-Seq Counts Result from Random Sampling of the Population of Reads</vt:lpstr>
      <vt:lpstr>Example: One gene*not* differentially expressed</vt:lpstr>
      <vt:lpstr>Beware of concluding fold change from small numbers of counts</vt:lpstr>
      <vt:lpstr>More Counts = More Statistical Power</vt:lpstr>
      <vt:lpstr>Tools for DE analysis with RNA-Seq</vt:lpstr>
      <vt:lpstr>Visualization of DE results and Expression Profiling</vt:lpstr>
      <vt:lpstr>PowerPoint Presentation</vt:lpstr>
      <vt:lpstr>Comparing Multiple Samples</vt:lpstr>
      <vt:lpstr>Examining Patterns of Expression Across Samples</vt:lpstr>
      <vt:lpstr>RNA-Seq Analysis Frameworks</vt:lpstr>
      <vt:lpstr>Tuxedo Framework for Transcriptome Analysis</vt:lpstr>
      <vt:lpstr>Trinity Framework for Transcriptome Analysis</vt:lpstr>
      <vt:lpstr>Summary of Key Points</vt:lpstr>
      <vt:lpstr>Papers of Interest</vt:lpstr>
    </vt:vector>
  </TitlesOfParts>
  <Company>Broad Institute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Haas</dc:creator>
  <cp:lastModifiedBy>Brian</cp:lastModifiedBy>
  <cp:revision>338</cp:revision>
  <cp:lastPrinted>2012-10-25T15:15:08Z</cp:lastPrinted>
  <dcterms:created xsi:type="dcterms:W3CDTF">2012-10-21T21:15:39Z</dcterms:created>
  <dcterms:modified xsi:type="dcterms:W3CDTF">2015-10-21T15:22:10Z</dcterms:modified>
</cp:coreProperties>
</file>